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83" r:id="rId3"/>
    <p:sldId id="257" r:id="rId4"/>
    <p:sldId id="258" r:id="rId5"/>
    <p:sldId id="259" r:id="rId6"/>
    <p:sldId id="260" r:id="rId7"/>
    <p:sldId id="261" r:id="rId8"/>
    <p:sldId id="262" r:id="rId9"/>
    <p:sldId id="263" r:id="rId10"/>
    <p:sldId id="264" r:id="rId11"/>
    <p:sldId id="265" r:id="rId12"/>
    <p:sldId id="300" r:id="rId13"/>
    <p:sldId id="268" r:id="rId14"/>
    <p:sldId id="302" r:id="rId15"/>
    <p:sldId id="270" r:id="rId16"/>
    <p:sldId id="425" r:id="rId17"/>
    <p:sldId id="426" r:id="rId18"/>
    <p:sldId id="427" r:id="rId19"/>
    <p:sldId id="428" r:id="rId20"/>
    <p:sldId id="431" r:id="rId21"/>
    <p:sldId id="429" r:id="rId22"/>
    <p:sldId id="303" r:id="rId23"/>
    <p:sldId id="272" r:id="rId24"/>
    <p:sldId id="273" r:id="rId25"/>
    <p:sldId id="332" r:id="rId26"/>
    <p:sldId id="327" r:id="rId27"/>
    <p:sldId id="333" r:id="rId28"/>
    <p:sldId id="330" r:id="rId29"/>
    <p:sldId id="334" r:id="rId30"/>
    <p:sldId id="378" r:id="rId31"/>
    <p:sldId id="379" r:id="rId32"/>
    <p:sldId id="335" r:id="rId33"/>
    <p:sldId id="336" r:id="rId34"/>
    <p:sldId id="337" r:id="rId35"/>
    <p:sldId id="376" r:id="rId36"/>
    <p:sldId id="338" r:id="rId37"/>
    <p:sldId id="377" r:id="rId38"/>
    <p:sldId id="339" r:id="rId39"/>
    <p:sldId id="340" r:id="rId40"/>
    <p:sldId id="341" r:id="rId41"/>
    <p:sldId id="342" r:id="rId42"/>
    <p:sldId id="343" r:id="rId43"/>
    <p:sldId id="344" r:id="rId44"/>
    <p:sldId id="345" r:id="rId45"/>
    <p:sldId id="380" r:id="rId46"/>
    <p:sldId id="346" r:id="rId47"/>
    <p:sldId id="381" r:id="rId48"/>
    <p:sldId id="347" r:id="rId49"/>
    <p:sldId id="349" r:id="rId50"/>
    <p:sldId id="350" r:id="rId51"/>
    <p:sldId id="351" r:id="rId52"/>
    <p:sldId id="353" r:id="rId53"/>
    <p:sldId id="348" r:id="rId54"/>
    <p:sldId id="352" r:id="rId55"/>
    <p:sldId id="328" r:id="rId56"/>
    <p:sldId id="329" r:id="rId57"/>
    <p:sldId id="274" r:id="rId58"/>
    <p:sldId id="281" r:id="rId59"/>
    <p:sldId id="354" r:id="rId60"/>
    <p:sldId id="355" r:id="rId61"/>
    <p:sldId id="356" r:id="rId62"/>
    <p:sldId id="357" r:id="rId63"/>
    <p:sldId id="358" r:id="rId64"/>
    <p:sldId id="359" r:id="rId65"/>
    <p:sldId id="283" r:id="rId66"/>
    <p:sldId id="382" r:id="rId67"/>
    <p:sldId id="284" r:id="rId68"/>
    <p:sldId id="293" r:id="rId69"/>
    <p:sldId id="424" r:id="rId70"/>
    <p:sldId id="291" r:id="rId71"/>
    <p:sldId id="29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1743" initials="9"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6" Type="http://schemas.openxmlformats.org/officeDocument/2006/relationships/commentAuthors" Target="commentAuthors.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png"/><Relationship Id="rId1" Type="http://schemas.openxmlformats.org/officeDocument/2006/relationships/image" Target="../media/image66.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image" Target="../media/image7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pic>
        <p:nvPicPr>
          <p:cNvPr id="6" name="Content Placeholder 5" descr="old-book-flying-letters-magic-light-background-bookshelf-library-ancient-books-as-symbol-knowledge-history-218640948"/>
          <p:cNvPicPr>
            <a:picLocks noChangeAspect="1"/>
          </p:cNvPicPr>
          <p:nvPr>
            <p:ph idx="1"/>
          </p:nvPr>
        </p:nvPicPr>
        <p:blipFill>
          <a:blip r:embed="rId1"/>
          <a:stretch>
            <a:fillRect/>
          </a:stretch>
        </p:blipFill>
        <p:spPr>
          <a:xfrm>
            <a:off x="148590" y="120015"/>
            <a:ext cx="11895455" cy="6617335"/>
          </a:xfrm>
          <a:prstGeom prst="rect">
            <a:avLst/>
          </a:prstGeom>
        </p:spPr>
      </p:pic>
      <p:sp>
        <p:nvSpPr>
          <p:cNvPr id="2" name="Title 1"/>
          <p:cNvSpPr>
            <a:spLocks noGrp="1"/>
          </p:cNvSpPr>
          <p:nvPr>
            <p:ph type="title"/>
          </p:nvPr>
        </p:nvSpPr>
        <p:spPr>
          <a:xfrm>
            <a:off x="610235" y="2699385"/>
            <a:ext cx="10972800" cy="1218565"/>
          </a:xfrm>
        </p:spPr>
        <p:txBody>
          <a:bodyPr/>
          <a:p>
            <a:r>
              <a:rPr lang="en-US" sz="5400" b="1">
                <a:solidFill>
                  <a:schemeClr val="bg1"/>
                </a:solidFill>
                <a:effectLst>
                  <a:reflection blurRad="6350" stA="53000" endA="300" endPos="35500" dir="5400000" sy="-90000" algn="bl" rotWithShape="0"/>
                </a:effectLst>
                <a:latin typeface="Arial Black" panose="020B0A04020102020204" pitchFamily="34" charset="0"/>
                <a:cs typeface="Arial Black" panose="020B0A04020102020204" pitchFamily="34" charset="0"/>
              </a:rPr>
              <a:t>STUDENT RECORD SYSTEM</a:t>
            </a:r>
            <a:endParaRPr lang="en-US" sz="5400" b="1">
              <a:solidFill>
                <a:schemeClr val="bg1"/>
              </a:solidFill>
              <a:effectLst>
                <a:reflection blurRad="6350" stA="53000" endA="300" endPos="35500" dir="5400000" sy="-90000" algn="bl" rotWithShape="0"/>
              </a:effectLst>
              <a:latin typeface="Arial Black" panose="020B0A04020102020204" pitchFamily="34" charset="0"/>
              <a:cs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609600" y="600075"/>
            <a:ext cx="3850640" cy="909955"/>
          </a:xfrm>
        </p:spPr>
        <p:txBody>
          <a:bodyPr/>
          <a:p>
            <a:pPr algn="l"/>
            <a:r>
              <a:rPr lang="en-US" sz="2400" b="1" u="sng">
                <a:solidFill>
                  <a:schemeClr val="accent1">
                    <a:lumMod val="50000"/>
                  </a:schemeClr>
                </a:solidFill>
                <a:effectLst>
                  <a:outerShdw blurRad="38100" dist="38100" dir="2700000" algn="tl">
                    <a:srgbClr val="000000">
                      <a:alpha val="43137"/>
                    </a:srgbClr>
                  </a:outerShdw>
                </a:effectLst>
              </a:rPr>
              <a:t>About page:-</a:t>
            </a:r>
            <a:endParaRPr lang="en-US" sz="2400" b="1" u="sng">
              <a:solidFill>
                <a:schemeClr val="accent1">
                  <a:lumMod val="50000"/>
                </a:schemeClr>
              </a:solidFill>
              <a:effectLst>
                <a:outerShdw blurRad="38100" dist="38100" dir="2700000" algn="tl">
                  <a:srgbClr val="000000">
                    <a:alpha val="43137"/>
                  </a:srgbClr>
                </a:outerShdw>
              </a:effectLst>
            </a:endParaRPr>
          </a:p>
        </p:txBody>
      </p:sp>
      <p:sp>
        <p:nvSpPr>
          <p:cNvPr id="3" name="Content Placeholder 2"/>
          <p:cNvSpPr>
            <a:spLocks noGrp="1"/>
          </p:cNvSpPr>
          <p:nvPr>
            <p:ph sz="half" idx="1"/>
          </p:nvPr>
        </p:nvSpPr>
        <p:spPr>
          <a:xfrm>
            <a:off x="609600" y="1510030"/>
            <a:ext cx="2765425" cy="4526280"/>
          </a:xfrm>
        </p:spPr>
        <p:txBody>
          <a:bodyPr>
            <a:normAutofit/>
          </a:bodyPr>
          <a:lstStyle/>
          <a:p>
            <a:pPr marL="0" indent="0">
              <a:buNone/>
            </a:pPr>
            <a:r>
              <a:rPr lang="en-US" altLang="en-IN" sz="1800" dirty="0">
                <a:latin typeface="Times New Roman" panose="02020603050405020304" pitchFamily="18" charset="0"/>
                <a:cs typeface="Times New Roman" panose="02020603050405020304" pitchFamily="18" charset="0"/>
              </a:rPr>
              <a:t>This page describes briefly about the institutation and the courses it offfers.</a:t>
            </a:r>
            <a:r>
              <a:rPr lang="en-IN"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pic>
        <p:nvPicPr>
          <p:cNvPr id="7" name="Picture 11" descr="Screenshot 2023-05-12 103101"/>
          <p:cNvPicPr>
            <a:picLocks noChangeAspect="1"/>
          </p:cNvPicPr>
          <p:nvPr>
            <p:ph sz="half" idx="2"/>
          </p:nvPr>
        </p:nvPicPr>
        <p:blipFill>
          <a:blip r:embed="rId1"/>
          <a:stretch>
            <a:fillRect/>
          </a:stretch>
        </p:blipFill>
        <p:spPr>
          <a:xfrm>
            <a:off x="3810000" y="789940"/>
            <a:ext cx="7483475" cy="4611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4" name="Title 3"/>
          <p:cNvSpPr>
            <a:spLocks noGrp="1"/>
          </p:cNvSpPr>
          <p:nvPr>
            <p:ph type="title"/>
          </p:nvPr>
        </p:nvSpPr>
        <p:spPr>
          <a:xfrm>
            <a:off x="2255520" y="122555"/>
            <a:ext cx="7680960" cy="1336040"/>
          </a:xfrm>
        </p:spPr>
        <p:txBody>
          <a:bodyPr/>
          <a:p>
            <a:pPr algn="ctr">
              <a:lnSpc>
                <a:spcPct val="50000"/>
              </a:lnSpc>
            </a:pPr>
            <a:r>
              <a:rPr lang="en-US"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Admin Signup Page</a:t>
            </a:r>
            <a:endParaRPr lang="en-US"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pic>
        <p:nvPicPr>
          <p:cNvPr id="12" name="Picture 12" descr="Screenshot 2023-05-12 104308"/>
          <p:cNvPicPr>
            <a:picLocks noChangeAspect="1"/>
          </p:cNvPicPr>
          <p:nvPr>
            <p:ph sz="half" idx="1"/>
          </p:nvPr>
        </p:nvPicPr>
        <p:blipFill>
          <a:blip r:embed="rId1"/>
          <a:stretch>
            <a:fillRect/>
          </a:stretch>
        </p:blipFill>
        <p:spPr>
          <a:xfrm>
            <a:off x="315595" y="1591310"/>
            <a:ext cx="5560060" cy="4258945"/>
          </a:xfrm>
          <a:prstGeom prst="rect">
            <a:avLst/>
          </a:prstGeom>
        </p:spPr>
      </p:pic>
      <p:pic>
        <p:nvPicPr>
          <p:cNvPr id="16" name="Picture 16" descr="Screenshot 2023-05-12 104400"/>
          <p:cNvPicPr>
            <a:picLocks noChangeAspect="1"/>
          </p:cNvPicPr>
          <p:nvPr>
            <p:ph sz="half" idx="2"/>
          </p:nvPr>
        </p:nvPicPr>
        <p:blipFill>
          <a:blip r:embed="rId2"/>
          <a:stretch>
            <a:fillRect/>
          </a:stretch>
        </p:blipFill>
        <p:spPr>
          <a:xfrm>
            <a:off x="6205855" y="1540510"/>
            <a:ext cx="5721985" cy="4309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1915"/>
            <a:ext cx="4206240" cy="869950"/>
          </a:xfrm>
        </p:spPr>
        <p:txBody>
          <a:bodyPr>
            <a:noAutofit/>
          </a:bodyPr>
          <a:lstStyle/>
          <a:p>
            <a:pPr algn="l"/>
            <a:r>
              <a:rPr lang="en-US" sz="2400" b="1" u="sng" dirty="0">
                <a:solidFill>
                  <a:srgbClr val="0070C0"/>
                </a:solidFill>
              </a:rPr>
              <a:t>Admin Signup Page</a:t>
            </a:r>
            <a:endParaRPr lang="en-IN" sz="2400" b="1" u="sng" dirty="0">
              <a:solidFill>
                <a:srgbClr val="0070C0"/>
              </a:solidFill>
            </a:endParaRPr>
          </a:p>
        </p:txBody>
      </p:sp>
      <p:sp>
        <p:nvSpPr>
          <p:cNvPr id="3" name="Content Placeholder 2"/>
          <p:cNvSpPr>
            <a:spLocks noGrp="1"/>
          </p:cNvSpPr>
          <p:nvPr>
            <p:ph sz="half" idx="1"/>
          </p:nvPr>
        </p:nvSpPr>
        <p:spPr>
          <a:xfrm>
            <a:off x="609600" y="1224915"/>
            <a:ext cx="2531745" cy="5445760"/>
          </a:xfrm>
        </p:spPr>
        <p:txBody>
          <a:bodyPr/>
          <a:lstStyle/>
          <a:p>
            <a:pPr marL="0" indent="0">
              <a:buNone/>
            </a:pPr>
            <a:r>
              <a:rPr lang="en-US" sz="2000" dirty="0" err="1">
                <a:effectLst/>
                <a:latin typeface="Times New Roman" panose="02020603050405020304" pitchFamily="18" charset="0"/>
                <a:ea typeface="Calibri" panose="020F0502020204030204" charset="0"/>
                <a:cs typeface="Mangal" panose="02040503050203030202" pitchFamily="18" charset="0"/>
              </a:rPr>
              <a:t>New Administrator </a:t>
            </a:r>
            <a:r>
              <a:rPr lang="en-US" sz="2000" dirty="0">
                <a:effectLst/>
                <a:latin typeface="Times New Roman" panose="02020603050405020304" pitchFamily="18" charset="0"/>
                <a:ea typeface="Calibri" panose="020F0502020204030204" charset="0"/>
                <a:cs typeface="Mangal" panose="02040503050203030202" pitchFamily="18" charset="0"/>
              </a:rPr>
              <a:t>can fill up the form for registration and after successful registration they can use their email id and password to login into the application.</a:t>
            </a:r>
            <a:endParaRPr lang="en-US" sz="2000" dirty="0">
              <a:effectLst/>
              <a:latin typeface="Times New Roman" panose="02020603050405020304" pitchFamily="18" charset="0"/>
              <a:ea typeface="Calibri" panose="020F0502020204030204" charset="0"/>
              <a:cs typeface="Mangal" panose="02040503050203030202" pitchFamily="18" charset="0"/>
            </a:endParaRPr>
          </a:p>
          <a:p>
            <a:pPr marL="0" indent="0">
              <a:buNone/>
            </a:pPr>
            <a:endParaRPr lang="en-US" sz="2000" dirty="0">
              <a:effectLst/>
              <a:latin typeface="Times New Roman" panose="02020603050405020304" pitchFamily="18" charset="0"/>
              <a:ea typeface="Calibri" panose="020F0502020204030204" charset="0"/>
              <a:cs typeface="Mangal" panose="02040503050203030202" pitchFamily="18" charset="0"/>
            </a:endParaRPr>
          </a:p>
          <a:p>
            <a:pPr marL="0" indent="0">
              <a:buNone/>
            </a:pPr>
            <a:r>
              <a:rPr lang="en-US" altLang="en-IN" sz="2400" b="1" i="1" u="sng" dirty="0">
                <a:solidFill>
                  <a:schemeClr val="accent1">
                    <a:lumMod val="50000"/>
                  </a:schemeClr>
                </a:solidFill>
                <a:effectLst/>
                <a:latin typeface="Calibri" panose="020F0502020204030204" charset="0"/>
                <a:ea typeface="Calibri" panose="020F0502020204030204" charset="0"/>
                <a:cs typeface="Mangal" panose="02040503050203030202" pitchFamily="18" charset="0"/>
              </a:rPr>
              <a:t>If not valid</a:t>
            </a:r>
            <a:endParaRPr lang="en-IN" sz="2400" b="1" i="1" u="sng" dirty="0">
              <a:solidFill>
                <a:schemeClr val="accent1">
                  <a:lumMod val="50000"/>
                </a:schemeClr>
              </a:solidFill>
              <a:effectLst/>
              <a:latin typeface="Calibri" panose="020F0502020204030204" charset="0"/>
              <a:ea typeface="Calibri" panose="020F0502020204030204" charset="0"/>
              <a:cs typeface="Mangal" panose="02040503050203030202" pitchFamily="18" charset="0"/>
            </a:endParaRPr>
          </a:p>
          <a:p>
            <a:pPr marL="0" indent="0">
              <a:buNone/>
            </a:pPr>
            <a:r>
              <a:rPr lang="en-US" altLang="en-IN" sz="2000" dirty="0">
                <a:latin typeface="Times New Roman" panose="02020603050405020304" pitchFamily="18" charset="0"/>
                <a:cs typeface="Times New Roman" panose="02020603050405020304" pitchFamily="18" charset="0"/>
              </a:rPr>
              <a:t>New admin must write valid college code and email , password </a:t>
            </a:r>
            <a:r>
              <a:rPr lang="en-US" sz="2000" dirty="0">
                <a:latin typeface="Times New Roman" panose="02020603050405020304" pitchFamily="18" charset="0"/>
                <a:cs typeface="Times New Roman" panose="02020603050405020304" pitchFamily="18" charset="0"/>
                <a:sym typeface="+mn-ea"/>
              </a:rPr>
              <a:t>otherwise registration will not be done </a:t>
            </a:r>
            <a:endParaRPr lang="en-IN" sz="2000" dirty="0">
              <a:latin typeface="Times New Roman" panose="02020603050405020304" pitchFamily="18" charset="0"/>
              <a:cs typeface="Times New Roman" panose="02020603050405020304" pitchFamily="18" charset="0"/>
            </a:endParaRPr>
          </a:p>
          <a:p>
            <a:pPr marL="0" indent="0">
              <a:buNone/>
            </a:pPr>
            <a:endParaRPr lang="en-IN" altLang="en-IN" sz="2000" dirty="0">
              <a:latin typeface="Times New Roman" panose="02020603050405020304" pitchFamily="18" charset="0"/>
              <a:cs typeface="Times New Roman" panose="02020603050405020304" pitchFamily="18" charset="0"/>
            </a:endParaRPr>
          </a:p>
        </p:txBody>
      </p:sp>
      <p:pic>
        <p:nvPicPr>
          <p:cNvPr id="17" name="Picture 17" descr="Screenshot 2023-05-11 172520"/>
          <p:cNvPicPr>
            <a:picLocks noChangeAspect="1"/>
          </p:cNvPicPr>
          <p:nvPr>
            <p:ph sz="half" idx="2"/>
          </p:nvPr>
        </p:nvPicPr>
        <p:blipFill>
          <a:blip r:embed="rId1"/>
          <a:stretch>
            <a:fillRect/>
          </a:stretch>
        </p:blipFill>
        <p:spPr>
          <a:xfrm>
            <a:off x="4147820" y="445135"/>
            <a:ext cx="5817870" cy="2851785"/>
          </a:xfrm>
          <a:prstGeom prst="rect">
            <a:avLst/>
          </a:prstGeom>
        </p:spPr>
      </p:pic>
      <p:pic>
        <p:nvPicPr>
          <p:cNvPr id="4" name="Picture 3" descr="Screenshot (345)"/>
          <p:cNvPicPr>
            <a:picLocks noChangeAspect="1"/>
          </p:cNvPicPr>
          <p:nvPr/>
        </p:nvPicPr>
        <p:blipFill>
          <a:blip r:embed="rId2"/>
          <a:stretch>
            <a:fillRect/>
          </a:stretch>
        </p:blipFill>
        <p:spPr>
          <a:xfrm>
            <a:off x="4147820" y="3409950"/>
            <a:ext cx="5817870" cy="3261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4" name="Title 3"/>
          <p:cNvSpPr>
            <a:spLocks noGrp="1"/>
          </p:cNvSpPr>
          <p:nvPr>
            <p:ph type="title"/>
          </p:nvPr>
        </p:nvSpPr>
        <p:spPr>
          <a:xfrm>
            <a:off x="609600" y="132398"/>
            <a:ext cx="10972800" cy="1143000"/>
          </a:xfrm>
        </p:spPr>
        <p:txBody>
          <a:bodyPr/>
          <a:p>
            <a:r>
              <a:rPr lang="en-US" b="1" u="sng" dirty="0">
                <a:solidFill>
                  <a:schemeClr val="tx1"/>
                </a:solidFill>
                <a:effectLst>
                  <a:outerShdw blurRad="38100" dist="19050" dir="2700000" algn="tl" rotWithShape="0">
                    <a:schemeClr val="dk1">
                      <a:alpha val="40000"/>
                    </a:schemeClr>
                  </a:outerShdw>
                </a:effectLst>
                <a:sym typeface="+mn-ea"/>
              </a:rPr>
              <a:t>Admin Signin Page:</a:t>
            </a:r>
            <a:endParaRPr lang="en-US" b="1" u="sng" dirty="0">
              <a:solidFill>
                <a:schemeClr val="tx1"/>
              </a:solidFill>
              <a:effectLst>
                <a:outerShdw blurRad="38100" dist="19050" dir="2700000" algn="tl" rotWithShape="0">
                  <a:schemeClr val="dk1">
                    <a:alpha val="40000"/>
                  </a:schemeClr>
                </a:outerShdw>
              </a:effectLst>
              <a:sym typeface="+mn-ea"/>
            </a:endParaRPr>
          </a:p>
        </p:txBody>
      </p:sp>
      <p:pic>
        <p:nvPicPr>
          <p:cNvPr id="18" name="Picture 18" descr="Screenshot 2023-05-12 105209"/>
          <p:cNvPicPr>
            <a:picLocks noChangeAspect="1"/>
          </p:cNvPicPr>
          <p:nvPr>
            <p:ph sz="half" idx="1"/>
          </p:nvPr>
        </p:nvPicPr>
        <p:blipFill>
          <a:blip r:embed="rId1"/>
          <a:stretch>
            <a:fillRect/>
          </a:stretch>
        </p:blipFill>
        <p:spPr>
          <a:xfrm>
            <a:off x="254635" y="1772285"/>
            <a:ext cx="5701030" cy="4536440"/>
          </a:xfrm>
          <a:prstGeom prst="rect">
            <a:avLst/>
          </a:prstGeom>
        </p:spPr>
      </p:pic>
      <p:pic>
        <p:nvPicPr>
          <p:cNvPr id="19" name="Picture 19" descr="Screenshot 2023-05-12 105229"/>
          <p:cNvPicPr>
            <a:picLocks noChangeAspect="1"/>
          </p:cNvPicPr>
          <p:nvPr>
            <p:ph sz="half" idx="2"/>
          </p:nvPr>
        </p:nvPicPr>
        <p:blipFill>
          <a:blip r:embed="rId2"/>
          <a:stretch>
            <a:fillRect/>
          </a:stretch>
        </p:blipFill>
        <p:spPr>
          <a:xfrm>
            <a:off x="6205855" y="1772285"/>
            <a:ext cx="5762625" cy="4535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44475"/>
            <a:ext cx="4338955" cy="849630"/>
          </a:xfrm>
        </p:spPr>
        <p:txBody>
          <a:bodyPr/>
          <a:lstStyle/>
          <a:p>
            <a:pPr algn="l"/>
            <a:r>
              <a:rPr lang="en-US" sz="2400" b="1" u="sng" dirty="0">
                <a:solidFill>
                  <a:schemeClr val="accent1">
                    <a:lumMod val="50000"/>
                  </a:schemeClr>
                </a:solidFill>
                <a:effectLst>
                  <a:outerShdw blurRad="38100" dist="19050" dir="2700000" algn="tl" rotWithShape="0">
                    <a:schemeClr val="dk1">
                      <a:alpha val="40000"/>
                    </a:schemeClr>
                  </a:outerShdw>
                </a:effectLst>
              </a:rPr>
              <a:t>Admin </a:t>
            </a:r>
            <a:r>
              <a:rPr lang="en-US" sz="2400" b="1" u="sng" dirty="0">
                <a:solidFill>
                  <a:schemeClr val="accent1">
                    <a:lumMod val="50000"/>
                  </a:schemeClr>
                </a:solidFill>
                <a:effectLst>
                  <a:outerShdw blurRad="38100" dist="38100" dir="2700000" algn="tl">
                    <a:srgbClr val="000000">
                      <a:alpha val="43137"/>
                    </a:srgbClr>
                  </a:outerShdw>
                </a:effectLst>
              </a:rPr>
              <a:t>Signin </a:t>
            </a:r>
            <a:r>
              <a:rPr lang="en-US" sz="2400" b="1" u="sng" dirty="0">
                <a:solidFill>
                  <a:schemeClr val="accent1">
                    <a:lumMod val="50000"/>
                  </a:schemeClr>
                </a:solidFill>
                <a:effectLst>
                  <a:outerShdw blurRad="38100" dist="19050" dir="2700000" algn="tl" rotWithShape="0">
                    <a:schemeClr val="dk1">
                      <a:alpha val="40000"/>
                    </a:schemeClr>
                  </a:outerShdw>
                </a:effectLst>
              </a:rPr>
              <a:t>Page:</a:t>
            </a:r>
            <a:endParaRPr lang="en-US" sz="2400" b="1" u="sng" dirty="0">
              <a:solidFill>
                <a:schemeClr val="accent1">
                  <a:lumMod val="50000"/>
                </a:schemeClr>
              </a:solidFill>
              <a:effectLst>
                <a:outerShdw blurRad="38100" dist="19050" dir="2700000" algn="tl" rotWithShape="0">
                  <a:schemeClr val="dk1">
                    <a:alpha val="40000"/>
                  </a:schemeClr>
                </a:outerShdw>
              </a:effectLst>
            </a:endParaRPr>
          </a:p>
        </p:txBody>
      </p:sp>
      <p:sp>
        <p:nvSpPr>
          <p:cNvPr id="3" name="Content Placeholder 2"/>
          <p:cNvSpPr>
            <a:spLocks noGrp="1"/>
          </p:cNvSpPr>
          <p:nvPr>
            <p:ph sz="half" idx="1"/>
          </p:nvPr>
        </p:nvSpPr>
        <p:spPr>
          <a:xfrm>
            <a:off x="609600" y="1223010"/>
            <a:ext cx="2460625" cy="5318125"/>
          </a:xfrm>
        </p:spPr>
        <p:txBody>
          <a:bodyPr/>
          <a:lstStyle/>
          <a:p>
            <a:pPr marL="0" indent="0">
              <a:buNone/>
            </a:pPr>
            <a:r>
              <a:rPr lang="en-US" sz="2000" dirty="0">
                <a:effectLst/>
                <a:latin typeface="Times New Roman" panose="02020603050405020304" pitchFamily="18" charset="0"/>
                <a:ea typeface="Calibri" panose="020F0502020204030204" charset="0"/>
                <a:cs typeface="Mangal" panose="02040503050203030202" pitchFamily="18" charset="0"/>
              </a:rPr>
              <a:t>This is a login form where Admin can use their own email and password and college ID to login into the Dashboard. </a:t>
            </a:r>
            <a:endParaRPr lang="en-US" sz="2000" dirty="0">
              <a:effectLst/>
              <a:latin typeface="Times New Roman" panose="02020603050405020304" pitchFamily="18" charset="0"/>
              <a:ea typeface="Calibri" panose="020F0502020204030204" charset="0"/>
              <a:cs typeface="Mangal" panose="02040503050203030202" pitchFamily="18" charset="0"/>
            </a:endParaRPr>
          </a:p>
          <a:p>
            <a:pPr marL="0" indent="0">
              <a:buNone/>
            </a:pPr>
            <a:endParaRPr lang="en-IN" sz="2000" dirty="0"/>
          </a:p>
          <a:p>
            <a:pPr marL="0" indent="0">
              <a:buNone/>
            </a:pPr>
            <a:r>
              <a:rPr lang="en-US" altLang="en-IN" sz="2400" b="1" i="1" u="sng" dirty="0">
                <a:solidFill>
                  <a:schemeClr val="accent1">
                    <a:lumMod val="50000"/>
                  </a:schemeClr>
                </a:solidFill>
                <a:effectLst/>
                <a:latin typeface="Calibri" panose="020F0502020204030204" charset="0"/>
                <a:ea typeface="Calibri" panose="020F0502020204030204" charset="0"/>
                <a:cs typeface="Mangal" panose="02040503050203030202" pitchFamily="18" charset="0"/>
                <a:sym typeface="+mn-ea"/>
              </a:rPr>
              <a:t>If not valid</a:t>
            </a:r>
            <a:endParaRPr lang="en-IN" sz="2400" b="1" i="1" u="sng" dirty="0">
              <a:solidFill>
                <a:schemeClr val="accent1">
                  <a:lumMod val="50000"/>
                </a:schemeClr>
              </a:solidFill>
              <a:effectLst/>
              <a:latin typeface="Calibri" panose="020F0502020204030204" charset="0"/>
              <a:ea typeface="Calibri" panose="020F0502020204030204" charset="0"/>
              <a:cs typeface="Mangal" panose="02040503050203030202" pitchFamily="18" charset="0"/>
            </a:endParaRPr>
          </a:p>
          <a:p>
            <a:pPr marL="0" indent="0">
              <a:buNone/>
            </a:pPr>
            <a:r>
              <a:rPr lang="en-US" sz="2000" dirty="0">
                <a:sym typeface="+mn-ea"/>
              </a:rPr>
              <a:t>Admin have to write correct college ID , email and password to sign in to the admin dashboard otherwise login will be unsuccessful</a:t>
            </a:r>
            <a:endParaRPr lang="en-US" sz="2000" dirty="0"/>
          </a:p>
          <a:p>
            <a:pPr marL="0" indent="0">
              <a:buNone/>
            </a:pPr>
            <a:endParaRPr lang="en-IN" sz="2000" dirty="0"/>
          </a:p>
        </p:txBody>
      </p:sp>
      <p:pic>
        <p:nvPicPr>
          <p:cNvPr id="22" name="Picture 22" descr="Screenshot 2023-05-11 172615"/>
          <p:cNvPicPr>
            <a:picLocks noChangeAspect="1"/>
          </p:cNvPicPr>
          <p:nvPr>
            <p:ph sz="half" idx="2"/>
          </p:nvPr>
        </p:nvPicPr>
        <p:blipFill>
          <a:blip r:embed="rId1"/>
          <a:stretch>
            <a:fillRect/>
          </a:stretch>
        </p:blipFill>
        <p:spPr>
          <a:xfrm>
            <a:off x="4660265" y="244475"/>
            <a:ext cx="6137275" cy="3102610"/>
          </a:xfrm>
          <a:prstGeom prst="rect">
            <a:avLst/>
          </a:prstGeom>
        </p:spPr>
      </p:pic>
      <p:pic>
        <p:nvPicPr>
          <p:cNvPr id="4" name="Content Placeholder 3" descr="Screenshot 2023-05-22 134520"/>
          <p:cNvPicPr>
            <a:picLocks noChangeAspect="1"/>
          </p:cNvPicPr>
          <p:nvPr/>
        </p:nvPicPr>
        <p:blipFill>
          <a:blip r:embed="rId2"/>
          <a:stretch>
            <a:fillRect/>
          </a:stretch>
        </p:blipFill>
        <p:spPr>
          <a:xfrm>
            <a:off x="4660265" y="3448050"/>
            <a:ext cx="5885815" cy="32981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4" name="Title 3"/>
          <p:cNvSpPr>
            <a:spLocks noGrp="1"/>
          </p:cNvSpPr>
          <p:nvPr>
            <p:ph type="title"/>
          </p:nvPr>
        </p:nvSpPr>
        <p:spPr>
          <a:xfrm>
            <a:off x="2255520" y="122555"/>
            <a:ext cx="7680960" cy="1336040"/>
          </a:xfrm>
        </p:spPr>
        <p:txBody>
          <a:bodyPr/>
          <a:p>
            <a:pPr algn="ctr">
              <a:lnSpc>
                <a:spcPct val="50000"/>
              </a:lnSpc>
            </a:pPr>
            <a:r>
              <a:rPr lang="en-US"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Student Signup Page</a:t>
            </a:r>
            <a:endParaRPr lang="en-US"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pic>
        <p:nvPicPr>
          <p:cNvPr id="5" name="Content Placeholder 4"/>
          <p:cNvPicPr>
            <a:picLocks noChangeAspect="1"/>
          </p:cNvPicPr>
          <p:nvPr>
            <p:ph sz="half" idx="1"/>
          </p:nvPr>
        </p:nvPicPr>
        <p:blipFill>
          <a:blip r:embed="rId1"/>
          <a:stretch>
            <a:fillRect/>
          </a:stretch>
        </p:blipFill>
        <p:spPr>
          <a:xfrm>
            <a:off x="254000" y="1540510"/>
            <a:ext cx="6087745" cy="4213225"/>
          </a:xfrm>
          <a:prstGeom prst="rect">
            <a:avLst/>
          </a:prstGeom>
        </p:spPr>
      </p:pic>
      <p:pic>
        <p:nvPicPr>
          <p:cNvPr id="7" name="Content Placeholder 6"/>
          <p:cNvPicPr>
            <a:picLocks noChangeAspect="1"/>
          </p:cNvPicPr>
          <p:nvPr>
            <p:ph sz="half" idx="2"/>
          </p:nvPr>
        </p:nvPicPr>
        <p:blipFill>
          <a:blip r:embed="rId2"/>
          <a:stretch>
            <a:fillRect/>
          </a:stretch>
        </p:blipFill>
        <p:spPr>
          <a:xfrm>
            <a:off x="6490335" y="1540510"/>
            <a:ext cx="5376545" cy="4355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1915"/>
            <a:ext cx="4206240" cy="869950"/>
          </a:xfrm>
        </p:spPr>
        <p:txBody>
          <a:bodyPr>
            <a:noAutofit/>
          </a:bodyPr>
          <a:lstStyle/>
          <a:p>
            <a:pPr algn="l"/>
            <a:r>
              <a:rPr lang="en-US" sz="2400" b="1" u="sng" dirty="0">
                <a:solidFill>
                  <a:srgbClr val="0070C0"/>
                </a:solidFill>
              </a:rPr>
              <a:t>Student Signup Page</a:t>
            </a:r>
            <a:endParaRPr lang="en-IN" sz="2400" b="1" u="sng" dirty="0">
              <a:solidFill>
                <a:srgbClr val="0070C0"/>
              </a:solidFill>
            </a:endParaRPr>
          </a:p>
        </p:txBody>
      </p:sp>
      <p:sp>
        <p:nvSpPr>
          <p:cNvPr id="3" name="Content Placeholder 2"/>
          <p:cNvSpPr>
            <a:spLocks noGrp="1"/>
          </p:cNvSpPr>
          <p:nvPr>
            <p:ph sz="half" idx="1"/>
          </p:nvPr>
        </p:nvSpPr>
        <p:spPr>
          <a:xfrm>
            <a:off x="609600" y="1224915"/>
            <a:ext cx="2531745" cy="5445760"/>
          </a:xfrm>
        </p:spPr>
        <p:txBody>
          <a:bodyPr/>
          <a:lstStyle/>
          <a:p>
            <a:pPr marL="0" indent="0">
              <a:buNone/>
            </a:pPr>
            <a:r>
              <a:rPr lang="en-US" sz="2000" dirty="0">
                <a:effectLst/>
                <a:latin typeface="Times New Roman" panose="02020603050405020304" pitchFamily="18" charset="0"/>
                <a:ea typeface="Calibri" panose="020F0502020204030204" charset="0"/>
                <a:cs typeface="Mangal" panose="02040503050203030202" pitchFamily="18" charset="0"/>
              </a:rPr>
              <a:t>A student can fill up the form for registration and after successful registration they can use their email id and password to login into the application.</a:t>
            </a:r>
            <a:endParaRPr lang="en-US" sz="2000" dirty="0">
              <a:effectLst/>
              <a:latin typeface="Times New Roman" panose="02020603050405020304" pitchFamily="18" charset="0"/>
              <a:ea typeface="Calibri" panose="020F0502020204030204" charset="0"/>
              <a:cs typeface="Mangal" panose="02040503050203030202" pitchFamily="18" charset="0"/>
            </a:endParaRPr>
          </a:p>
          <a:p>
            <a:pPr marL="0" indent="0">
              <a:buNone/>
            </a:pPr>
            <a:endParaRPr lang="en-US" sz="2000" dirty="0">
              <a:effectLst/>
              <a:latin typeface="Times New Roman" panose="02020603050405020304" pitchFamily="18" charset="0"/>
              <a:ea typeface="Calibri" panose="020F0502020204030204" charset="0"/>
              <a:cs typeface="Mangal" panose="02040503050203030202" pitchFamily="18" charset="0"/>
            </a:endParaRPr>
          </a:p>
          <a:p>
            <a:pPr marL="0" indent="0">
              <a:buNone/>
            </a:pPr>
            <a:r>
              <a:rPr lang="en-US" altLang="en-IN" sz="2400" b="1" i="1" u="sng" dirty="0">
                <a:solidFill>
                  <a:schemeClr val="accent1">
                    <a:lumMod val="50000"/>
                  </a:schemeClr>
                </a:solidFill>
                <a:effectLst/>
                <a:latin typeface="Calibri" panose="020F0502020204030204" charset="0"/>
                <a:ea typeface="Calibri" panose="020F0502020204030204" charset="0"/>
                <a:cs typeface="Mangal" panose="02040503050203030202" pitchFamily="18" charset="0"/>
              </a:rPr>
              <a:t>If not valid</a:t>
            </a:r>
            <a:endParaRPr lang="en-IN" sz="2400" b="1" i="1" u="sng" dirty="0">
              <a:solidFill>
                <a:schemeClr val="accent1">
                  <a:lumMod val="50000"/>
                </a:schemeClr>
              </a:solidFill>
              <a:effectLst/>
              <a:latin typeface="Calibri" panose="020F0502020204030204" charset="0"/>
              <a:ea typeface="Calibri" panose="020F0502020204030204" charset="0"/>
              <a:cs typeface="Mangal" panose="02040503050203030202" pitchFamily="18" charset="0"/>
            </a:endParaRPr>
          </a:p>
          <a:p>
            <a:pPr marL="0" indent="0">
              <a:buNone/>
            </a:pPr>
            <a:r>
              <a:rPr lang="en-US" altLang="en-IN" sz="2000" dirty="0">
                <a:latin typeface="Times New Roman" panose="02020603050405020304" pitchFamily="18" charset="0"/>
                <a:cs typeface="Times New Roman" panose="02020603050405020304" pitchFamily="18" charset="0"/>
              </a:rPr>
              <a:t>New student must write valid registration ID and email , password </a:t>
            </a:r>
            <a:r>
              <a:rPr lang="en-US" sz="2000" dirty="0">
                <a:latin typeface="Times New Roman" panose="02020603050405020304" pitchFamily="18" charset="0"/>
                <a:cs typeface="Times New Roman" panose="02020603050405020304" pitchFamily="18" charset="0"/>
                <a:sym typeface="+mn-ea"/>
              </a:rPr>
              <a:t>otherwise registration will not be done </a:t>
            </a:r>
            <a:endParaRPr lang="en-IN" sz="2000" dirty="0">
              <a:latin typeface="Times New Roman" panose="02020603050405020304" pitchFamily="18" charset="0"/>
              <a:cs typeface="Times New Roman" panose="02020603050405020304" pitchFamily="18" charset="0"/>
            </a:endParaRPr>
          </a:p>
          <a:p>
            <a:pPr marL="0" indent="0">
              <a:buNone/>
            </a:pPr>
            <a:endParaRPr lang="en-IN" altLang="en-IN" sz="2000" dirty="0">
              <a:latin typeface="Times New Roman" panose="02020603050405020304" pitchFamily="18" charset="0"/>
              <a:cs typeface="Times New Roman" panose="02020603050405020304" pitchFamily="18" charset="0"/>
            </a:endParaRPr>
          </a:p>
        </p:txBody>
      </p:sp>
      <p:pic>
        <p:nvPicPr>
          <p:cNvPr id="8" name="Content Placeholder 7"/>
          <p:cNvPicPr>
            <a:picLocks noChangeAspect="1"/>
          </p:cNvPicPr>
          <p:nvPr>
            <p:ph sz="half" idx="2"/>
          </p:nvPr>
        </p:nvPicPr>
        <p:blipFill>
          <a:blip r:embed="rId1"/>
          <a:stretch>
            <a:fillRect/>
          </a:stretch>
        </p:blipFill>
        <p:spPr>
          <a:xfrm>
            <a:off x="4360545" y="378460"/>
            <a:ext cx="6280785" cy="3019425"/>
          </a:xfrm>
          <a:prstGeom prst="rect">
            <a:avLst/>
          </a:prstGeom>
        </p:spPr>
      </p:pic>
      <p:pic>
        <p:nvPicPr>
          <p:cNvPr id="9" name="Picture 8"/>
          <p:cNvPicPr>
            <a:picLocks noChangeAspect="1"/>
          </p:cNvPicPr>
          <p:nvPr/>
        </p:nvPicPr>
        <p:blipFill>
          <a:blip r:embed="rId2"/>
          <a:stretch>
            <a:fillRect/>
          </a:stretch>
        </p:blipFill>
        <p:spPr>
          <a:xfrm>
            <a:off x="4360545" y="3460115"/>
            <a:ext cx="6416040" cy="3210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4" name="Title 3"/>
          <p:cNvSpPr>
            <a:spLocks noGrp="1"/>
          </p:cNvSpPr>
          <p:nvPr>
            <p:ph type="title"/>
          </p:nvPr>
        </p:nvSpPr>
        <p:spPr>
          <a:xfrm>
            <a:off x="609600" y="132398"/>
            <a:ext cx="10972800" cy="1143000"/>
          </a:xfrm>
        </p:spPr>
        <p:txBody>
          <a:bodyPr/>
          <a:p>
            <a:r>
              <a:rPr lang="en-US" b="1" u="sng" dirty="0">
                <a:solidFill>
                  <a:schemeClr val="tx1"/>
                </a:solidFill>
                <a:effectLst>
                  <a:outerShdw blurRad="38100" dist="19050" dir="2700000" algn="tl" rotWithShape="0">
                    <a:schemeClr val="dk1">
                      <a:alpha val="40000"/>
                    </a:schemeClr>
                  </a:outerShdw>
                </a:effectLst>
                <a:sym typeface="+mn-ea"/>
              </a:rPr>
              <a:t>Student Signin Page:</a:t>
            </a:r>
            <a:endParaRPr lang="en-US" b="1" u="sng" dirty="0">
              <a:solidFill>
                <a:schemeClr val="tx1"/>
              </a:solidFill>
              <a:effectLst>
                <a:outerShdw blurRad="38100" dist="19050" dir="2700000" algn="tl" rotWithShape="0">
                  <a:schemeClr val="dk1">
                    <a:alpha val="40000"/>
                  </a:schemeClr>
                </a:outerShdw>
              </a:effectLst>
              <a:sym typeface="+mn-ea"/>
            </a:endParaRPr>
          </a:p>
        </p:txBody>
      </p:sp>
      <p:pic>
        <p:nvPicPr>
          <p:cNvPr id="3" name="Content Placeholder 2"/>
          <p:cNvPicPr>
            <a:picLocks noChangeAspect="1"/>
          </p:cNvPicPr>
          <p:nvPr>
            <p:ph sz="half" idx="1"/>
          </p:nvPr>
        </p:nvPicPr>
        <p:blipFill>
          <a:blip r:embed="rId1"/>
          <a:stretch>
            <a:fillRect/>
          </a:stretch>
        </p:blipFill>
        <p:spPr>
          <a:xfrm>
            <a:off x="609600" y="1672590"/>
            <a:ext cx="7057390" cy="4477385"/>
          </a:xfrm>
          <a:prstGeom prst="rect">
            <a:avLst/>
          </a:prstGeom>
        </p:spPr>
      </p:pic>
      <p:pic>
        <p:nvPicPr>
          <p:cNvPr id="6" name="Content Placeholder 5"/>
          <p:cNvPicPr>
            <a:picLocks noChangeAspect="1"/>
          </p:cNvPicPr>
          <p:nvPr>
            <p:ph sz="half" idx="2"/>
          </p:nvPr>
        </p:nvPicPr>
        <p:blipFill>
          <a:blip r:embed="rId2"/>
          <a:stretch>
            <a:fillRect/>
          </a:stretch>
        </p:blipFill>
        <p:spPr>
          <a:xfrm>
            <a:off x="8014335" y="1672590"/>
            <a:ext cx="3384550" cy="4381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46075"/>
            <a:ext cx="3639820" cy="859155"/>
          </a:xfrm>
        </p:spPr>
        <p:txBody>
          <a:bodyPr/>
          <a:lstStyle/>
          <a:p>
            <a:pPr algn="l"/>
            <a:r>
              <a:rPr lang="en-US" sz="2400" b="1" u="sng" dirty="0">
                <a:solidFill>
                  <a:schemeClr val="accent1">
                    <a:lumMod val="50000"/>
                  </a:schemeClr>
                </a:solidFill>
                <a:effectLst>
                  <a:outerShdw blurRad="38100" dist="19050" dir="2700000" algn="tl" rotWithShape="0">
                    <a:schemeClr val="dk1">
                      <a:alpha val="40000"/>
                    </a:schemeClr>
                  </a:outerShdw>
                </a:effectLst>
              </a:rPr>
              <a:t>Student </a:t>
            </a:r>
            <a:r>
              <a:rPr lang="en-US" sz="2400" b="1" u="sng" dirty="0">
                <a:solidFill>
                  <a:schemeClr val="accent1">
                    <a:lumMod val="50000"/>
                  </a:schemeClr>
                </a:solidFill>
                <a:effectLst>
                  <a:outerShdw blurRad="38100" dist="38100" dir="2700000" algn="tl">
                    <a:srgbClr val="000000">
                      <a:alpha val="43137"/>
                    </a:srgbClr>
                  </a:outerShdw>
                </a:effectLst>
              </a:rPr>
              <a:t>Signin </a:t>
            </a:r>
            <a:r>
              <a:rPr lang="en-US" sz="2400" b="1" u="sng" dirty="0">
                <a:solidFill>
                  <a:schemeClr val="accent1">
                    <a:lumMod val="50000"/>
                  </a:schemeClr>
                </a:solidFill>
                <a:effectLst>
                  <a:outerShdw blurRad="38100" dist="19050" dir="2700000" algn="tl" rotWithShape="0">
                    <a:schemeClr val="dk1">
                      <a:alpha val="40000"/>
                    </a:schemeClr>
                  </a:outerShdw>
                </a:effectLst>
              </a:rPr>
              <a:t>Page:</a:t>
            </a:r>
            <a:endParaRPr lang="en-US" sz="2400" b="1" u="sng" dirty="0">
              <a:solidFill>
                <a:schemeClr val="accent1">
                  <a:lumMod val="50000"/>
                </a:schemeClr>
              </a:solidFill>
              <a:effectLst>
                <a:outerShdw blurRad="38100" dist="19050" dir="2700000" algn="tl" rotWithShape="0">
                  <a:schemeClr val="dk1">
                    <a:alpha val="40000"/>
                  </a:schemeClr>
                </a:outerShdw>
              </a:effectLst>
            </a:endParaRPr>
          </a:p>
        </p:txBody>
      </p:sp>
      <p:sp>
        <p:nvSpPr>
          <p:cNvPr id="3" name="Content Placeholder 2"/>
          <p:cNvSpPr>
            <a:spLocks noGrp="1"/>
          </p:cNvSpPr>
          <p:nvPr>
            <p:ph sz="half" idx="1"/>
          </p:nvPr>
        </p:nvSpPr>
        <p:spPr>
          <a:xfrm>
            <a:off x="609600" y="1165860"/>
            <a:ext cx="2460625" cy="5247640"/>
          </a:xfrm>
        </p:spPr>
        <p:txBody>
          <a:bodyPr/>
          <a:lstStyle/>
          <a:p>
            <a:pPr marL="0" indent="0">
              <a:buNone/>
            </a:pPr>
            <a:r>
              <a:rPr lang="en-US" sz="2000" dirty="0">
                <a:effectLst/>
                <a:latin typeface="Times New Roman" panose="02020603050405020304" pitchFamily="18" charset="0"/>
                <a:ea typeface="Calibri" panose="020F0502020204030204" charset="0"/>
                <a:cs typeface="Mangal" panose="02040503050203030202" pitchFamily="18" charset="0"/>
              </a:rPr>
              <a:t>This is a login form where Admin can use their own email and password and college ID to login into the Dashboard. </a:t>
            </a:r>
            <a:endParaRPr lang="en-US" sz="2000" dirty="0">
              <a:effectLst/>
              <a:latin typeface="Times New Roman" panose="02020603050405020304" pitchFamily="18" charset="0"/>
              <a:ea typeface="Calibri" panose="020F0502020204030204" charset="0"/>
              <a:cs typeface="Mangal" panose="02040503050203030202" pitchFamily="18" charset="0"/>
            </a:endParaRPr>
          </a:p>
          <a:p>
            <a:pPr marL="0" indent="0">
              <a:buNone/>
            </a:pPr>
            <a:endParaRPr lang="en-US" sz="2000" dirty="0">
              <a:effectLst/>
              <a:latin typeface="Times New Roman" panose="02020603050405020304" pitchFamily="18" charset="0"/>
              <a:ea typeface="Calibri" panose="020F0502020204030204" charset="0"/>
              <a:cs typeface="Mangal" panose="02040503050203030202" pitchFamily="18" charset="0"/>
            </a:endParaRPr>
          </a:p>
          <a:p>
            <a:pPr marL="0" indent="0">
              <a:buNone/>
            </a:pPr>
            <a:endParaRPr lang="en-US" sz="2000" dirty="0">
              <a:effectLst/>
              <a:latin typeface="Times New Roman" panose="02020603050405020304" pitchFamily="18" charset="0"/>
              <a:ea typeface="Calibri" panose="020F0502020204030204" charset="0"/>
              <a:cs typeface="Mangal" panose="02040503050203030202" pitchFamily="18" charset="0"/>
            </a:endParaRPr>
          </a:p>
          <a:p>
            <a:pPr marL="0" indent="0">
              <a:buNone/>
            </a:pPr>
            <a:r>
              <a:rPr lang="en-US" altLang="en-IN" sz="2400" b="1" i="1" u="sng" dirty="0">
                <a:solidFill>
                  <a:schemeClr val="accent1">
                    <a:lumMod val="50000"/>
                  </a:schemeClr>
                </a:solidFill>
                <a:effectLst/>
                <a:latin typeface="Calibri" panose="020F0502020204030204" charset="0"/>
                <a:ea typeface="Calibri" panose="020F0502020204030204" charset="0"/>
                <a:cs typeface="Mangal" panose="02040503050203030202" pitchFamily="18" charset="0"/>
                <a:sym typeface="+mn-ea"/>
              </a:rPr>
              <a:t>If not valid</a:t>
            </a:r>
            <a:endParaRPr lang="en-US" altLang="en-IN" sz="2400" b="1" i="1" u="sng" dirty="0">
              <a:solidFill>
                <a:schemeClr val="accent1">
                  <a:lumMod val="50000"/>
                </a:schemeClr>
              </a:solidFill>
              <a:effectLst/>
              <a:latin typeface="Calibri" panose="020F0502020204030204" charset="0"/>
              <a:ea typeface="Calibri" panose="020F0502020204030204" charset="0"/>
              <a:cs typeface="Mangal" panose="02040503050203030202" pitchFamily="18" charset="0"/>
              <a:sym typeface="+mn-ea"/>
            </a:endParaRPr>
          </a:p>
          <a:p>
            <a:pPr marL="0" indent="0">
              <a:buNone/>
            </a:pPr>
            <a:r>
              <a:rPr lang="en-US" altLang="en-IN" sz="2000" dirty="0">
                <a:solidFill>
                  <a:schemeClr val="tx1"/>
                </a:solidFill>
                <a:effectLst/>
                <a:latin typeface="Times New Roman" panose="02020603050405020304" pitchFamily="18" charset="0"/>
                <a:ea typeface="Calibri" panose="020F0502020204030204" charset="0"/>
                <a:cs typeface="Times New Roman" panose="02020603050405020304" pitchFamily="18" charset="0"/>
              </a:rPr>
              <a:t>student must fill the form with accurate reg id, email and passoword or he/she can’t sign in to the dashboard.</a:t>
            </a:r>
            <a:endParaRPr lang="en-IN" sz="2000" dirty="0">
              <a:solidFill>
                <a:schemeClr val="tx1"/>
              </a:solidFill>
              <a:effectLst/>
              <a:latin typeface="Times New Roman" panose="02020603050405020304" pitchFamily="18" charset="0"/>
              <a:ea typeface="Calibri" panose="020F0502020204030204" charset="0"/>
              <a:cs typeface="Times New Roman" panose="02020603050405020304" pitchFamily="18" charset="0"/>
            </a:endParaRPr>
          </a:p>
          <a:p>
            <a:pPr marL="0" indent="0">
              <a:buNone/>
            </a:pPr>
            <a:endParaRPr lang="en-US" sz="2000" dirty="0">
              <a:effectLst/>
              <a:latin typeface="Times New Roman" panose="02020603050405020304" pitchFamily="18" charset="0"/>
              <a:ea typeface="Calibri" panose="020F0502020204030204" charset="0"/>
              <a:cs typeface="Mangal" panose="02040503050203030202" pitchFamily="18" charset="0"/>
            </a:endParaRPr>
          </a:p>
          <a:p>
            <a:pPr marL="0" indent="0">
              <a:buNone/>
            </a:pPr>
            <a:endParaRPr lang="en-IN" sz="2000" dirty="0"/>
          </a:p>
          <a:p>
            <a:pPr marL="0" indent="0">
              <a:buNone/>
            </a:pPr>
            <a:endParaRPr lang="en-IN" sz="2000" dirty="0"/>
          </a:p>
        </p:txBody>
      </p:sp>
      <p:pic>
        <p:nvPicPr>
          <p:cNvPr id="7" name="Content Placeholder 6"/>
          <p:cNvPicPr>
            <a:picLocks noChangeAspect="1"/>
          </p:cNvPicPr>
          <p:nvPr>
            <p:ph sz="half" idx="2"/>
          </p:nvPr>
        </p:nvPicPr>
        <p:blipFill>
          <a:blip r:embed="rId1"/>
          <a:stretch>
            <a:fillRect/>
          </a:stretch>
        </p:blipFill>
        <p:spPr>
          <a:xfrm>
            <a:off x="4641215" y="203835"/>
            <a:ext cx="5214620" cy="3166110"/>
          </a:xfrm>
          <a:prstGeom prst="rect">
            <a:avLst/>
          </a:prstGeom>
        </p:spPr>
      </p:pic>
      <p:pic>
        <p:nvPicPr>
          <p:cNvPr id="8" name="Picture 7"/>
          <p:cNvPicPr>
            <a:picLocks noChangeAspect="1"/>
          </p:cNvPicPr>
          <p:nvPr/>
        </p:nvPicPr>
        <p:blipFill>
          <a:blip r:embed="rId2"/>
          <a:stretch>
            <a:fillRect/>
          </a:stretch>
        </p:blipFill>
        <p:spPr>
          <a:xfrm>
            <a:off x="4641850" y="3433445"/>
            <a:ext cx="5213985" cy="321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r>
              <a:rPr lang="en-US" b="1" u="sng">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Forget Password</a:t>
            </a:r>
            <a:endParaRPr lang="en-US" b="1" u="sng">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1"/>
          </p:nvPr>
        </p:nvPicPr>
        <p:blipFill>
          <a:blip r:embed="rId1"/>
          <a:stretch>
            <a:fillRect/>
          </a:stretch>
        </p:blipFill>
        <p:spPr>
          <a:xfrm>
            <a:off x="609600" y="1694815"/>
            <a:ext cx="5376545" cy="4335780"/>
          </a:xfrm>
          <a:prstGeom prst="rect">
            <a:avLst/>
          </a:prstGeom>
        </p:spPr>
      </p:pic>
      <p:pic>
        <p:nvPicPr>
          <p:cNvPr id="6" name="Content Placeholder 5"/>
          <p:cNvPicPr>
            <a:picLocks noChangeAspect="1"/>
          </p:cNvPicPr>
          <p:nvPr>
            <p:ph sz="half" idx="2"/>
          </p:nvPr>
        </p:nvPicPr>
        <p:blipFill>
          <a:blip r:embed="rId2"/>
          <a:stretch>
            <a:fillRect/>
          </a:stretch>
        </p:blipFill>
        <p:spPr>
          <a:xfrm>
            <a:off x="6126480" y="1694815"/>
            <a:ext cx="5577840" cy="4335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3255" y="615315"/>
            <a:ext cx="10905490" cy="2479675"/>
          </a:xfrm>
        </p:spPr>
        <p:txBody>
          <a:bodyPr>
            <a:normAutofit fontScale="90000"/>
          </a:bodyPr>
          <a:lstStyle/>
          <a:p>
            <a:pPr algn="l"/>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r>
              <a:rPr lang="en-IN" sz="2000" dirty="0"/>
              <a:t>                                          </a:t>
            </a:r>
            <a:r>
              <a:rPr lang="en-US" altLang="en-IN" sz="2000" dirty="0"/>
              <a:t>	            </a:t>
            </a:r>
            <a:r>
              <a:rPr lang="en-IN" sz="2200" b="1" dirty="0"/>
              <a:t>POWER POINT PRESENTATION ON</a:t>
            </a:r>
            <a:br>
              <a:rPr lang="en-IN" sz="2200" b="1" dirty="0"/>
            </a:br>
            <a:r>
              <a:rPr lang="en-IN" sz="2200" b="1"/>
              <a:t>                           </a:t>
            </a:r>
            <a:r>
              <a:rPr lang="en-US" altLang="en-IN" sz="2200" b="1"/>
              <a:t>   </a:t>
            </a:r>
            <a:r>
              <a:rPr lang="en-US" sz="2200" b="1"/>
              <a:t>STUDENT RECORD SYSTEM </a:t>
            </a:r>
            <a:r>
              <a:rPr lang="en-IN" sz="2200" b="1" dirty="0"/>
              <a:t>Website using PHP MYSQL</a:t>
            </a:r>
            <a:br>
              <a:rPr lang="en-IN" sz="2200" b="1" dirty="0"/>
            </a:br>
            <a:r>
              <a:rPr lang="en-IN" sz="2200" b="1" dirty="0"/>
              <a:t>    MAJOR PROJECT SUBMITTED IN PARTIAL FULFILLMENT OF THE REQUIREMENTS  </a:t>
            </a:r>
            <a:br>
              <a:rPr lang="en-IN" sz="2200" b="1" dirty="0"/>
            </a:br>
            <a:r>
              <a:rPr lang="en-IN" sz="2200" b="1" dirty="0"/>
              <a:t>                                                </a:t>
            </a:r>
            <a:r>
              <a:rPr lang="en-US" altLang="en-IN" sz="2200" b="1" dirty="0"/>
              <a:t>	</a:t>
            </a:r>
            <a:r>
              <a:rPr lang="en-IN" sz="2200" b="1" dirty="0"/>
              <a:t>FOR THE DEGREE OF</a:t>
            </a:r>
            <a:br>
              <a:rPr lang="en-IN" sz="2200" b="1" dirty="0"/>
            </a:br>
            <a:r>
              <a:rPr lang="en-IN" sz="2200" b="1" dirty="0"/>
              <a:t>                                     </a:t>
            </a:r>
            <a:r>
              <a:rPr lang="en-US" altLang="en-IN" sz="2200" b="1" dirty="0"/>
              <a:t>BACHELOR</a:t>
            </a:r>
            <a:r>
              <a:rPr lang="en-IN" sz="2200" b="1" dirty="0"/>
              <a:t> OF COMPUTER APPLICATION</a:t>
            </a:r>
            <a:br>
              <a:rPr lang="en-IN" sz="2200" b="1" dirty="0"/>
            </a:br>
            <a:r>
              <a:rPr lang="en-IN" sz="2200" b="1" dirty="0"/>
              <a:t>                                           </a:t>
            </a:r>
            <a:endParaRPr lang="en-IN" sz="2200" b="1" dirty="0"/>
          </a:p>
        </p:txBody>
      </p:sp>
      <p:sp>
        <p:nvSpPr>
          <p:cNvPr id="3" name="Subtitle 2"/>
          <p:cNvSpPr>
            <a:spLocks noGrp="1"/>
          </p:cNvSpPr>
          <p:nvPr>
            <p:ph type="subTitle" idx="1"/>
          </p:nvPr>
        </p:nvSpPr>
        <p:spPr>
          <a:xfrm>
            <a:off x="1759527" y="2715491"/>
            <a:ext cx="9448800" cy="3660039"/>
          </a:xfrm>
        </p:spPr>
        <p:txBody>
          <a:bodyPr/>
          <a:lstStyle/>
          <a:p>
            <a:r>
              <a:rPr lang="en-IN" dirty="0"/>
              <a:t>                                                                           </a:t>
            </a:r>
            <a:endParaRPr lang="en-IN" dirty="0"/>
          </a:p>
          <a:p>
            <a:r>
              <a:rPr lang="en-IN" dirty="0"/>
              <a:t>                                                          </a:t>
            </a:r>
            <a:endParaRPr lang="en-IN" dirty="0"/>
          </a:p>
          <a:p>
            <a:endParaRPr lang="en-IN" dirty="0"/>
          </a:p>
          <a:p>
            <a:endParaRPr lang="en-IN" dirty="0"/>
          </a:p>
          <a:p>
            <a:r>
              <a:rPr lang="en-IN" dirty="0"/>
              <a:t>                                              </a:t>
            </a:r>
            <a:endParaRPr lang="en-IN" sz="2000" b="1" dirty="0">
              <a:solidFill>
                <a:schemeClr val="tx1">
                  <a:lumMod val="85000"/>
                  <a:lumOff val="15000"/>
                </a:schemeClr>
              </a:solidFill>
            </a:endParaRPr>
          </a:p>
          <a:p>
            <a:r>
              <a:rPr lang="en-IN" sz="2000" b="1" dirty="0">
                <a:solidFill>
                  <a:schemeClr val="tx1">
                    <a:lumMod val="85000"/>
                    <a:lumOff val="15000"/>
                  </a:schemeClr>
                </a:solidFill>
              </a:rPr>
              <a:t>                            </a:t>
            </a:r>
            <a:endParaRPr lang="en-IN" sz="2000" b="1" i="0" dirty="0">
              <a:solidFill>
                <a:schemeClr val="tx1"/>
              </a:solidFill>
              <a:effectLst/>
              <a:latin typeface="Arial Black" panose="020B0A04020102020204" pitchFamily="34" charset="0"/>
            </a:endParaRPr>
          </a:p>
        </p:txBody>
      </p:sp>
      <p:sp>
        <p:nvSpPr>
          <p:cNvPr id="7" name="TextBox 6"/>
          <p:cNvSpPr txBox="1"/>
          <p:nvPr/>
        </p:nvSpPr>
        <p:spPr>
          <a:xfrm>
            <a:off x="2349305" y="5273562"/>
            <a:ext cx="7684475" cy="368300"/>
          </a:xfrm>
          <a:prstGeom prst="rect">
            <a:avLst/>
          </a:prstGeom>
          <a:noFill/>
        </p:spPr>
        <p:txBody>
          <a:bodyPr wrap="square">
            <a:spAutoFit/>
          </a:bodyPr>
          <a:lstStyle/>
          <a:p>
            <a:r>
              <a:rPr lang="en-IN" dirty="0"/>
              <a:t>                </a:t>
            </a:r>
            <a:endParaRPr lang="en-IN" sz="2000" b="1" dirty="0"/>
          </a:p>
        </p:txBody>
      </p:sp>
      <p:pic>
        <p:nvPicPr>
          <p:cNvPr id="102" name="Picture 102" descr="svims"/>
          <p:cNvPicPr>
            <a:picLocks noChangeAspect="1"/>
          </p:cNvPicPr>
          <p:nvPr/>
        </p:nvPicPr>
        <p:blipFill>
          <a:blip r:embed="rId1"/>
          <a:stretch>
            <a:fillRect/>
          </a:stretch>
        </p:blipFill>
        <p:spPr>
          <a:xfrm>
            <a:off x="5029835" y="3832860"/>
            <a:ext cx="2324100" cy="2293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5" name="Title 4"/>
          <p:cNvSpPr>
            <a:spLocks noGrp="1"/>
          </p:cNvSpPr>
          <p:nvPr>
            <p:ph type="title"/>
          </p:nvPr>
        </p:nvSpPr>
        <p:spPr>
          <a:xfrm>
            <a:off x="680720" y="2857183"/>
            <a:ext cx="10972800" cy="1143000"/>
          </a:xfrm>
        </p:spPr>
        <p:txBody>
          <a:bodyPr/>
          <a:p>
            <a:r>
              <a:rPr lang="en-US" sz="8800">
                <a:ln w="6600">
                  <a:solidFill>
                    <a:schemeClr val="accent2"/>
                  </a:solidFill>
                  <a:prstDash val="solid"/>
                </a:ln>
                <a:solidFill>
                  <a:schemeClr val="accent6">
                    <a:lumMod val="75000"/>
                  </a:schemeClr>
                </a:solidFill>
                <a:effectLst>
                  <a:outerShdw dist="38100" dir="2700000" algn="tl" rotWithShape="0">
                    <a:schemeClr val="accent2"/>
                  </a:outerShdw>
                  <a:reflection blurRad="6350" stA="60000" endA="900" endPos="60000" dist="60007" dir="5400000" sy="-100000" algn="bl" rotWithShape="0"/>
                </a:effectLst>
              </a:rPr>
              <a:t>Admin Dashboard</a:t>
            </a:r>
            <a:endParaRPr lang="en-US" sz="8800">
              <a:ln w="6600">
                <a:solidFill>
                  <a:schemeClr val="accent2"/>
                </a:solidFill>
                <a:prstDash val="solid"/>
              </a:ln>
              <a:solidFill>
                <a:schemeClr val="accent6">
                  <a:lumMod val="75000"/>
                </a:schemeClr>
              </a:solidFill>
              <a:effectLst>
                <a:outerShdw dist="38100" dir="2700000" algn="tl" rotWithShape="0">
                  <a:schemeClr val="accent2"/>
                </a:outerShdw>
                <a:reflection blurRad="6350" stA="60000" endA="900" endPos="60000" dist="60007" dir="5400000" sy="-100000" algn="bl" rotWithShape="0"/>
              </a:effectLst>
            </a:endParaRPr>
          </a:p>
        </p:txBody>
      </p:sp>
      <p:cxnSp>
        <p:nvCxnSpPr>
          <p:cNvPr id="6" name="Straight Connector 5"/>
          <p:cNvCxnSpPr/>
          <p:nvPr/>
        </p:nvCxnSpPr>
        <p:spPr>
          <a:xfrm>
            <a:off x="1163320" y="4000500"/>
            <a:ext cx="10007600" cy="1016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4" name="Title 3"/>
          <p:cNvSpPr>
            <a:spLocks noGrp="1"/>
          </p:cNvSpPr>
          <p:nvPr>
            <p:ph type="title"/>
          </p:nvPr>
        </p:nvSpPr>
        <p:spPr/>
        <p:txBody>
          <a:bodyPr/>
          <a:p>
            <a:r>
              <a:rPr lang="en-US" b="1" u="sng" dirty="0">
                <a:solidFill>
                  <a:schemeClr val="tx1"/>
                </a:solidFill>
                <a:effectLst>
                  <a:outerShdw blurRad="38100" dist="19050" dir="2700000" algn="tl" rotWithShape="0">
                    <a:schemeClr val="dk1">
                      <a:alpha val="40000"/>
                    </a:schemeClr>
                  </a:outerShdw>
                </a:effectLst>
                <a:sym typeface="+mn-ea"/>
              </a:rPr>
              <a:t>Dashboard:</a:t>
            </a:r>
            <a:endParaRPr lang="en-US" b="1" u="sng" dirty="0">
              <a:solidFill>
                <a:schemeClr val="tx1"/>
              </a:solidFill>
              <a:effectLst>
                <a:outerShdw blurRad="38100" dist="19050" dir="2700000" algn="tl" rotWithShape="0">
                  <a:schemeClr val="dk1">
                    <a:alpha val="40000"/>
                  </a:schemeClr>
                </a:outerShdw>
              </a:effectLst>
              <a:sym typeface="+mn-ea"/>
            </a:endParaRPr>
          </a:p>
        </p:txBody>
      </p:sp>
      <p:pic>
        <p:nvPicPr>
          <p:cNvPr id="7" name="Content Placeholder 6" descr="Screenshot 2023-05-22 135909"/>
          <p:cNvPicPr>
            <a:picLocks noChangeAspect="1"/>
          </p:cNvPicPr>
          <p:nvPr>
            <p:ph sz="half" idx="1"/>
          </p:nvPr>
        </p:nvPicPr>
        <p:blipFill>
          <a:blip r:embed="rId1"/>
          <a:stretch>
            <a:fillRect/>
          </a:stretch>
        </p:blipFill>
        <p:spPr>
          <a:xfrm>
            <a:off x="6287135" y="1917065"/>
            <a:ext cx="5691505" cy="4093210"/>
          </a:xfrm>
          <a:prstGeom prst="rect">
            <a:avLst/>
          </a:prstGeom>
        </p:spPr>
      </p:pic>
      <p:pic>
        <p:nvPicPr>
          <p:cNvPr id="8" name="Content Placeholder 7" descr="Screenshot 2023-05-22 140009"/>
          <p:cNvPicPr>
            <a:picLocks noChangeAspect="1"/>
          </p:cNvPicPr>
          <p:nvPr>
            <p:ph sz="half" idx="2"/>
          </p:nvPr>
        </p:nvPicPr>
        <p:blipFill>
          <a:blip r:embed="rId2"/>
          <a:stretch>
            <a:fillRect/>
          </a:stretch>
        </p:blipFill>
        <p:spPr>
          <a:xfrm>
            <a:off x="252730" y="1917065"/>
            <a:ext cx="5916930" cy="4032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a:solidFill>
                  <a:srgbClr val="0070C0"/>
                </a:solidFill>
              </a:rPr>
              <a:t>Dashboard:</a:t>
            </a:r>
            <a:endParaRPr lang="en-IN" sz="2400" b="1" u="sng" dirty="0">
              <a:solidFill>
                <a:srgbClr val="0070C0"/>
              </a:solidFill>
            </a:endParaRPr>
          </a:p>
        </p:txBody>
      </p:sp>
      <p:sp>
        <p:nvSpPr>
          <p:cNvPr id="3" name="Content Placeholder 2"/>
          <p:cNvSpPr>
            <a:spLocks noGrp="1"/>
          </p:cNvSpPr>
          <p:nvPr>
            <p:ph sz="half" idx="1"/>
          </p:nvPr>
        </p:nvSpPr>
        <p:spPr>
          <a:xfrm>
            <a:off x="609600" y="1600200"/>
            <a:ext cx="2541905" cy="4526280"/>
          </a:xfrm>
        </p:spPr>
        <p:txBody>
          <a:bodyPr/>
          <a:lstStyle/>
          <a:p>
            <a:pPr marL="0" indent="0">
              <a:buNone/>
            </a:pPr>
            <a:r>
              <a:rPr lang="en-US" sz="2400" dirty="0"/>
              <a:t>Dashboard: </a:t>
            </a:r>
            <a:r>
              <a:rPr lang="en-US" sz="2400" dirty="0">
                <a:effectLst/>
                <a:latin typeface="Times New Roman" panose="02020603050405020304" pitchFamily="18" charset="0"/>
                <a:ea typeface="Calibri" panose="020F0502020204030204" charset="0"/>
                <a:cs typeface="Mangal" panose="02040503050203030202" pitchFamily="18" charset="0"/>
              </a:rPr>
              <a:t>This module displays overview of whole application such as number of Students, number of verified admin and notice board etc.</a:t>
            </a:r>
            <a:endParaRPr lang="en-IN" sz="2400" dirty="0">
              <a:effectLst/>
              <a:latin typeface="Calibri" panose="020F0502020204030204" charset="0"/>
              <a:ea typeface="Calibri" panose="020F0502020204030204" charset="0"/>
              <a:cs typeface="Mangal" panose="02040503050203030202" pitchFamily="18" charset="0"/>
            </a:endParaRPr>
          </a:p>
          <a:p>
            <a:pPr marL="0" indent="0">
              <a:buNone/>
            </a:pPr>
            <a:endParaRPr lang="en-IN" dirty="0"/>
          </a:p>
        </p:txBody>
      </p:sp>
      <p:pic>
        <p:nvPicPr>
          <p:cNvPr id="35" name="Picture 35" descr="Screenshot 2023-05-12 111210"/>
          <p:cNvPicPr>
            <a:picLocks noChangeAspect="1"/>
          </p:cNvPicPr>
          <p:nvPr>
            <p:ph sz="half" idx="2"/>
          </p:nvPr>
        </p:nvPicPr>
        <p:blipFill>
          <a:blip r:embed="rId1"/>
          <a:stretch>
            <a:fillRect/>
          </a:stretch>
        </p:blipFill>
        <p:spPr>
          <a:xfrm>
            <a:off x="3923665" y="1417955"/>
            <a:ext cx="7658735" cy="4519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u="sng" dirty="0">
                <a:solidFill>
                  <a:schemeClr val="accent4">
                    <a:lumMod val="95000"/>
                    <a:lumOff val="5000"/>
                  </a:schemeClr>
                </a:solidFill>
              </a:rPr>
              <a:t>Admin Dashboard (Student Panel):</a:t>
            </a:r>
            <a:br>
              <a:rPr lang="en-US" sz="2400" b="1" u="sng" dirty="0">
                <a:solidFill>
                  <a:srgbClr val="0070C0"/>
                </a:solidFill>
              </a:rPr>
            </a:br>
            <a:endParaRPr lang="en-US" sz="2400" b="1" dirty="0">
              <a:solidFill>
                <a:schemeClr val="tx1"/>
              </a:solidFill>
              <a:effectLst>
                <a:outerShdw blurRad="38100" dist="19050" dir="2700000" algn="tl" rotWithShape="0">
                  <a:schemeClr val="dk1">
                    <a:alpha val="40000"/>
                  </a:schemeClr>
                </a:outerShdw>
              </a:effectLst>
            </a:endParaRPr>
          </a:p>
        </p:txBody>
      </p:sp>
      <p:sp>
        <p:nvSpPr>
          <p:cNvPr id="5" name="Content Placeholder 4"/>
          <p:cNvSpPr>
            <a:spLocks noGrp="1"/>
          </p:cNvSpPr>
          <p:nvPr>
            <p:ph sz="half" idx="1"/>
          </p:nvPr>
        </p:nvSpPr>
        <p:spPr>
          <a:xfrm>
            <a:off x="609600" y="1295400"/>
            <a:ext cx="4625340" cy="709295"/>
          </a:xfrm>
        </p:spPr>
        <p:txBody>
          <a:bodyPr/>
          <a:p>
            <a:pPr marL="0" indent="0">
              <a:buNone/>
            </a:pPr>
            <a:r>
              <a:rPr lang="en-US" sz="2400" b="1" u="sng" dirty="0">
                <a:solidFill>
                  <a:srgbClr val="0070C0"/>
                </a:solidFill>
                <a:latin typeface="Times New Roman" panose="02020603050405020304" pitchFamily="18" charset="0"/>
                <a:cs typeface="Times New Roman" panose="02020603050405020304" pitchFamily="18" charset="0"/>
                <a:sym typeface="+mn-ea"/>
              </a:rPr>
              <a:t>Student List:</a:t>
            </a:r>
            <a:r>
              <a:rPr lang="en-US" sz="2400" b="1" dirty="0">
                <a:solidFill>
                  <a:srgbClr val="0070C0"/>
                </a:solidFill>
                <a:latin typeface="Times New Roman" panose="02020603050405020304" pitchFamily="18" charset="0"/>
                <a:cs typeface="Times New Roman" panose="02020603050405020304" pitchFamily="18" charset="0"/>
                <a:sym typeface="+mn-ea"/>
              </a:rPr>
              <a:t>	</a:t>
            </a:r>
            <a:r>
              <a:rPr lang="en-US" sz="2400" b="1" i="1" dirty="0">
                <a:solidFill>
                  <a:schemeClr val="accent1">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Source code</a:t>
            </a:r>
            <a:endParaRPr lang="en-US" sz="2400" b="1" i="1" dirty="0">
              <a:solidFill>
                <a:schemeClr val="bg2">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0" indent="0">
              <a:buNone/>
            </a:pPr>
            <a:endParaRPr lang="en-US" sz="2400" b="1" i="1" dirty="0">
              <a:solidFill>
                <a:schemeClr val="bg2">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3" name="Content Placeholder 2" descr="Screenshot 2023-05-23 163500"/>
          <p:cNvPicPr>
            <a:picLocks noChangeAspect="1"/>
          </p:cNvPicPr>
          <p:nvPr>
            <p:ph sz="half" idx="2"/>
          </p:nvPr>
        </p:nvPicPr>
        <p:blipFill>
          <a:blip r:embed="rId1"/>
          <a:stretch>
            <a:fillRect/>
          </a:stretch>
        </p:blipFill>
        <p:spPr>
          <a:xfrm>
            <a:off x="746760" y="1881505"/>
            <a:ext cx="4766310" cy="4493260"/>
          </a:xfrm>
          <a:prstGeom prst="rect">
            <a:avLst/>
          </a:prstGeom>
        </p:spPr>
      </p:pic>
      <p:pic>
        <p:nvPicPr>
          <p:cNvPr id="4" name="Picture 3" descr="Screenshot 2023-05-23 163528"/>
          <p:cNvPicPr>
            <a:picLocks noChangeAspect="1"/>
          </p:cNvPicPr>
          <p:nvPr/>
        </p:nvPicPr>
        <p:blipFill>
          <a:blip r:embed="rId2"/>
          <a:stretch>
            <a:fillRect/>
          </a:stretch>
        </p:blipFill>
        <p:spPr>
          <a:xfrm>
            <a:off x="5862320" y="1882140"/>
            <a:ext cx="5923915" cy="4501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a:solidFill>
                  <a:srgbClr val="0070C0"/>
                </a:solidFill>
              </a:rPr>
              <a:t>Student List:</a:t>
            </a:r>
            <a:endParaRPr lang="en-US" sz="2400" b="1" u="sng" dirty="0">
              <a:solidFill>
                <a:srgbClr val="0070C0"/>
              </a:solidFill>
            </a:endParaRPr>
          </a:p>
        </p:txBody>
      </p:sp>
      <p:sp>
        <p:nvSpPr>
          <p:cNvPr id="3" name="Content Placeholder 2"/>
          <p:cNvSpPr>
            <a:spLocks noGrp="1"/>
          </p:cNvSpPr>
          <p:nvPr>
            <p:ph sz="half" idx="1"/>
          </p:nvPr>
        </p:nvSpPr>
        <p:spPr>
          <a:xfrm>
            <a:off x="609600" y="1600200"/>
            <a:ext cx="2867660" cy="4526280"/>
          </a:xfrm>
        </p:spPr>
        <p:txBody>
          <a:bodyPr/>
          <a:lstStyle/>
          <a:p>
            <a:pPr marL="0" indent="0">
              <a:buNone/>
            </a:pPr>
            <a:r>
              <a:rPr lang="en-US" sz="2400" dirty="0">
                <a:effectLst/>
                <a:latin typeface="Times New Roman" panose="02020603050405020304" pitchFamily="18" charset="0"/>
                <a:ea typeface="Calibri" panose="020F0502020204030204" charset="0"/>
                <a:cs typeface="Mangal" panose="02040503050203030202" pitchFamily="18" charset="0"/>
              </a:rPr>
              <a:t>This is one of  the most important module of admin panel where Admin can view list of registered student as well as add edit or delete the registered student detatils.</a:t>
            </a:r>
            <a:endParaRPr lang="en-IN" sz="2400" dirty="0">
              <a:effectLst/>
              <a:latin typeface="Calibri" panose="020F0502020204030204" charset="0"/>
              <a:ea typeface="Calibri" panose="020F0502020204030204" charset="0"/>
              <a:cs typeface="Mangal" panose="02040503050203030202" pitchFamily="18" charset="0"/>
            </a:endParaRPr>
          </a:p>
          <a:p>
            <a:pPr marL="0" indent="0">
              <a:buNone/>
            </a:pPr>
            <a:endParaRPr lang="en-IN" dirty="0"/>
          </a:p>
        </p:txBody>
      </p:sp>
      <p:pic>
        <p:nvPicPr>
          <p:cNvPr id="5" name="Content Placeholder 4" descr="Screenshot 2023-05-23 163629"/>
          <p:cNvPicPr>
            <a:picLocks noChangeAspect="1"/>
          </p:cNvPicPr>
          <p:nvPr>
            <p:ph sz="half" idx="2"/>
          </p:nvPr>
        </p:nvPicPr>
        <p:blipFill>
          <a:blip r:embed="rId1"/>
          <a:stretch>
            <a:fillRect/>
          </a:stretch>
        </p:blipFill>
        <p:spPr>
          <a:xfrm>
            <a:off x="3594735" y="1417955"/>
            <a:ext cx="8428990" cy="4707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5" name="Title 4"/>
          <p:cNvSpPr>
            <a:spLocks noGrp="1"/>
          </p:cNvSpPr>
          <p:nvPr>
            <p:ph type="title"/>
          </p:nvPr>
        </p:nvSpPr>
        <p:spPr>
          <a:xfrm>
            <a:off x="609600" y="148908"/>
            <a:ext cx="10972800" cy="1143000"/>
          </a:xfrm>
        </p:spPr>
        <p:txBody>
          <a:bodyPr/>
          <a:p>
            <a:pPr algn="l"/>
            <a:r>
              <a:rPr lang="en-US" sz="2400" b="1" u="sng">
                <a:solidFill>
                  <a:schemeClr val="accent5">
                    <a:lumMod val="50000"/>
                  </a:schemeClr>
                </a:solidFill>
                <a:effectLst>
                  <a:outerShdw blurRad="38100" dist="38100" dir="2700000" algn="tl">
                    <a:srgbClr val="000000">
                      <a:alpha val="43137"/>
                    </a:srgbClr>
                  </a:outerShdw>
                </a:effectLst>
              </a:rPr>
              <a:t>Edit student details:</a:t>
            </a:r>
            <a:r>
              <a:rPr lang="en-US" sz="2400" b="1">
                <a:solidFill>
                  <a:schemeClr val="accent5">
                    <a:lumMod val="50000"/>
                  </a:schemeClr>
                </a:solidFill>
                <a:effectLst/>
              </a:rPr>
              <a:t>  Source code</a:t>
            </a:r>
            <a:endParaRPr lang="en-US" sz="2400" b="1" u="sng">
              <a:solidFill>
                <a:schemeClr val="accent5">
                  <a:lumMod val="50000"/>
                </a:schemeClr>
              </a:solidFill>
              <a:effectLst/>
            </a:endParaRPr>
          </a:p>
        </p:txBody>
      </p:sp>
      <p:pic>
        <p:nvPicPr>
          <p:cNvPr id="2" name="Content Placeholder 1" descr="Screenshot 2023-05-23 164628"/>
          <p:cNvPicPr>
            <a:picLocks noChangeAspect="1"/>
          </p:cNvPicPr>
          <p:nvPr>
            <p:ph sz="half" idx="1"/>
          </p:nvPr>
        </p:nvPicPr>
        <p:blipFill>
          <a:blip r:embed="rId1"/>
          <a:stretch>
            <a:fillRect/>
          </a:stretch>
        </p:blipFill>
        <p:spPr>
          <a:xfrm>
            <a:off x="317500" y="1292860"/>
            <a:ext cx="4091940" cy="4677410"/>
          </a:xfrm>
          <a:prstGeom prst="rect">
            <a:avLst/>
          </a:prstGeom>
        </p:spPr>
      </p:pic>
      <p:pic>
        <p:nvPicPr>
          <p:cNvPr id="3" name="Content Placeholder 2" descr="Screenshot 2023-05-23 164658"/>
          <p:cNvPicPr>
            <a:picLocks noChangeAspect="1"/>
          </p:cNvPicPr>
          <p:nvPr>
            <p:ph sz="half" idx="2"/>
          </p:nvPr>
        </p:nvPicPr>
        <p:blipFill>
          <a:blip r:embed="rId2"/>
          <a:stretch>
            <a:fillRect/>
          </a:stretch>
        </p:blipFill>
        <p:spPr>
          <a:xfrm>
            <a:off x="4542155" y="1292860"/>
            <a:ext cx="4004945" cy="4676775"/>
          </a:xfrm>
          <a:prstGeom prst="rect">
            <a:avLst/>
          </a:prstGeom>
        </p:spPr>
      </p:pic>
      <p:pic>
        <p:nvPicPr>
          <p:cNvPr id="4" name="Picture 3" descr="Screenshot 2023-05-23 164733"/>
          <p:cNvPicPr>
            <a:picLocks noChangeAspect="1"/>
          </p:cNvPicPr>
          <p:nvPr/>
        </p:nvPicPr>
        <p:blipFill>
          <a:blip r:embed="rId3"/>
          <a:stretch>
            <a:fillRect/>
          </a:stretch>
        </p:blipFill>
        <p:spPr>
          <a:xfrm>
            <a:off x="8679815" y="1259205"/>
            <a:ext cx="3215005" cy="4711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5" name="Title 4"/>
          <p:cNvSpPr>
            <a:spLocks noGrp="1"/>
          </p:cNvSpPr>
          <p:nvPr>
            <p:ph type="title"/>
          </p:nvPr>
        </p:nvSpPr>
        <p:spPr/>
        <p:txBody>
          <a:bodyPr/>
          <a:p>
            <a:pPr algn="l"/>
            <a:r>
              <a:rPr lang="en-US" sz="2400" b="1" u="sng">
                <a:solidFill>
                  <a:schemeClr val="accent5">
                    <a:lumMod val="50000"/>
                  </a:schemeClr>
                </a:solidFill>
                <a:effectLst>
                  <a:outerShdw blurRad="38100" dist="38100" dir="2700000" algn="tl">
                    <a:srgbClr val="000000">
                      <a:alpha val="43137"/>
                    </a:srgbClr>
                  </a:outerShdw>
                </a:effectLst>
                <a:sym typeface="+mn-ea"/>
              </a:rPr>
              <a:t>Edit student details:</a:t>
            </a:r>
            <a:endParaRPr lang="en-US" sz="2400"/>
          </a:p>
        </p:txBody>
      </p:sp>
      <p:sp>
        <p:nvSpPr>
          <p:cNvPr id="6" name="Content Placeholder 5"/>
          <p:cNvSpPr>
            <a:spLocks noGrp="1"/>
          </p:cNvSpPr>
          <p:nvPr>
            <p:ph sz="half" idx="1"/>
          </p:nvPr>
        </p:nvSpPr>
        <p:spPr>
          <a:xfrm>
            <a:off x="609600" y="1600200"/>
            <a:ext cx="2593340" cy="4526280"/>
          </a:xfrm>
        </p:spPr>
        <p:txBody>
          <a:bodyPr/>
          <a:p>
            <a:pPr marL="0" indent="0">
              <a:buNone/>
            </a:pPr>
            <a:r>
              <a:rPr lang="en-US" sz="2400">
                <a:latin typeface="Times New Roman" panose="02020603050405020304" pitchFamily="18" charset="0"/>
                <a:cs typeface="Times New Roman" panose="02020603050405020304" pitchFamily="18" charset="0"/>
              </a:rPr>
              <a:t>Here an admin can edit a student details if admin makes any mistake(s) about the student.</a:t>
            </a:r>
            <a:endParaRPr lang="en-US" sz="2400">
              <a:latin typeface="Times New Roman" panose="02020603050405020304" pitchFamily="18" charset="0"/>
              <a:cs typeface="Times New Roman" panose="02020603050405020304" pitchFamily="18" charset="0"/>
            </a:endParaRPr>
          </a:p>
        </p:txBody>
      </p:sp>
      <p:pic>
        <p:nvPicPr>
          <p:cNvPr id="2" name="Content Placeholder 1" descr="Screenshot 2023-05-23 164341"/>
          <p:cNvPicPr>
            <a:picLocks noChangeAspect="1"/>
          </p:cNvPicPr>
          <p:nvPr>
            <p:ph sz="half" idx="2"/>
          </p:nvPr>
        </p:nvPicPr>
        <p:blipFill>
          <a:blip r:embed="rId1"/>
          <a:stretch>
            <a:fillRect/>
          </a:stretch>
        </p:blipFill>
        <p:spPr>
          <a:xfrm>
            <a:off x="3635375" y="1600200"/>
            <a:ext cx="8303895" cy="4668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5" name="Title 4"/>
          <p:cNvSpPr>
            <a:spLocks noGrp="1"/>
          </p:cNvSpPr>
          <p:nvPr>
            <p:ph type="title"/>
          </p:nvPr>
        </p:nvSpPr>
        <p:spPr>
          <a:xfrm>
            <a:off x="609600" y="213360"/>
            <a:ext cx="10972800" cy="1011555"/>
          </a:xfrm>
        </p:spPr>
        <p:txBody>
          <a:bodyPr/>
          <a:p>
            <a:pPr algn="l"/>
            <a:r>
              <a:rPr lang="en-US" sz="2400" b="1" u="sng">
                <a:solidFill>
                  <a:schemeClr val="accent5">
                    <a:lumMod val="50000"/>
                  </a:schemeClr>
                </a:solidFill>
                <a:effectLst>
                  <a:outerShdw blurRad="38100" dist="38100" dir="2700000" algn="tl">
                    <a:srgbClr val="000000">
                      <a:alpha val="43137"/>
                    </a:srgbClr>
                  </a:outerShdw>
                </a:effectLst>
              </a:rPr>
              <a:t>Delete student:</a:t>
            </a:r>
            <a:r>
              <a:rPr lang="en-US" sz="2400" b="1">
                <a:solidFill>
                  <a:schemeClr val="accent5">
                    <a:lumMod val="50000"/>
                  </a:schemeClr>
                </a:solidFill>
                <a:effectLst/>
              </a:rPr>
              <a:t> </a:t>
            </a:r>
            <a:r>
              <a:rPr lang="en-US" sz="2400" b="1">
                <a:solidFill>
                  <a:schemeClr val="accent5">
                    <a:lumMod val="50000"/>
                  </a:schemeClr>
                </a:solidFill>
                <a:effectLst/>
              </a:rPr>
              <a:t>Source code</a:t>
            </a:r>
            <a:endParaRPr lang="en-US" sz="2400" b="1">
              <a:solidFill>
                <a:schemeClr val="accent5">
                  <a:lumMod val="50000"/>
                </a:schemeClr>
              </a:solidFill>
              <a:effectLst/>
            </a:endParaRPr>
          </a:p>
        </p:txBody>
      </p:sp>
      <p:pic>
        <p:nvPicPr>
          <p:cNvPr id="2" name="Content Placeholder 1" descr="Screenshot 2023-05-23 165356"/>
          <p:cNvPicPr>
            <a:picLocks noChangeAspect="1"/>
          </p:cNvPicPr>
          <p:nvPr>
            <p:ph sz="half" idx="1"/>
          </p:nvPr>
        </p:nvPicPr>
        <p:blipFill>
          <a:blip r:embed="rId1"/>
          <a:stretch>
            <a:fillRect/>
          </a:stretch>
        </p:blipFill>
        <p:spPr>
          <a:xfrm>
            <a:off x="609600" y="1224915"/>
            <a:ext cx="5247005" cy="4844415"/>
          </a:xfrm>
          <a:prstGeom prst="rect">
            <a:avLst/>
          </a:prstGeom>
        </p:spPr>
      </p:pic>
      <p:pic>
        <p:nvPicPr>
          <p:cNvPr id="3" name="Content Placeholder 2" descr="Screenshot 2023-05-23 170109"/>
          <p:cNvPicPr>
            <a:picLocks noChangeAspect="1"/>
          </p:cNvPicPr>
          <p:nvPr>
            <p:ph sz="half" idx="2"/>
          </p:nvPr>
        </p:nvPicPr>
        <p:blipFill>
          <a:blip r:embed="rId2"/>
          <a:stretch>
            <a:fillRect/>
          </a:stretch>
        </p:blipFill>
        <p:spPr>
          <a:xfrm>
            <a:off x="6558280" y="1241425"/>
            <a:ext cx="5177790" cy="4827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pPr algn="l"/>
            <a:r>
              <a:rPr lang="en-US" sz="2400" b="1" u="sng">
                <a:solidFill>
                  <a:schemeClr val="accent5">
                    <a:lumMod val="50000"/>
                  </a:schemeClr>
                </a:solidFill>
                <a:effectLst>
                  <a:outerShdw blurRad="38100" dist="38100" dir="2700000" algn="tl">
                    <a:srgbClr val="000000">
                      <a:alpha val="43137"/>
                    </a:srgbClr>
                  </a:outerShdw>
                </a:effectLst>
                <a:sym typeface="+mn-ea"/>
              </a:rPr>
              <a:t>Delete student:</a:t>
            </a:r>
            <a:endParaRPr lang="en-US" sz="2400"/>
          </a:p>
        </p:txBody>
      </p:sp>
      <p:sp>
        <p:nvSpPr>
          <p:cNvPr id="3" name="Content Placeholder 2"/>
          <p:cNvSpPr>
            <a:spLocks noGrp="1"/>
          </p:cNvSpPr>
          <p:nvPr>
            <p:ph sz="half" idx="1"/>
          </p:nvPr>
        </p:nvSpPr>
        <p:spPr>
          <a:xfrm>
            <a:off x="609600" y="1600200"/>
            <a:ext cx="2576195" cy="4526280"/>
          </a:xfrm>
        </p:spPr>
        <p:txBody>
          <a:bodyPr/>
          <a:p>
            <a:pPr marL="0" indent="0">
              <a:buNone/>
            </a:pPr>
            <a:r>
              <a:rPr lang="en-US" sz="2400">
                <a:latin typeface="Times New Roman" panose="02020603050405020304" pitchFamily="18" charset="0"/>
                <a:cs typeface="Times New Roman" panose="02020603050405020304" pitchFamily="18" charset="0"/>
              </a:rPr>
              <a:t>Clicking on the delete button will delete the selected student details from the student table.</a:t>
            </a:r>
            <a:endParaRPr lang="en-US" sz="2400">
              <a:latin typeface="Times New Roman" panose="02020603050405020304" pitchFamily="18" charset="0"/>
              <a:cs typeface="Times New Roman" panose="02020603050405020304" pitchFamily="18" charset="0"/>
            </a:endParaRPr>
          </a:p>
        </p:txBody>
      </p:sp>
      <p:pic>
        <p:nvPicPr>
          <p:cNvPr id="4" name="Content Placeholder 3" descr="Screenshot 2023-05-23 165500"/>
          <p:cNvPicPr>
            <a:picLocks noChangeAspect="1"/>
          </p:cNvPicPr>
          <p:nvPr>
            <p:ph sz="half" idx="2"/>
          </p:nvPr>
        </p:nvPicPr>
        <p:blipFill>
          <a:blip r:embed="rId1"/>
          <a:stretch>
            <a:fillRect/>
          </a:stretch>
        </p:blipFill>
        <p:spPr>
          <a:xfrm>
            <a:off x="3662680" y="1600200"/>
            <a:ext cx="7277100" cy="4091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274955"/>
            <a:ext cx="10972800" cy="808355"/>
          </a:xfrm>
        </p:spPr>
        <p:txBody>
          <a:bodyPr/>
          <a:p>
            <a:r>
              <a:rPr lang="en-US" b="1">
                <a:effectLst/>
                <a:sym typeface="+mn-ea"/>
              </a:rPr>
              <a:t>Admin Dashboard (</a:t>
            </a:r>
            <a:r>
              <a:rPr lang="en-US" b="1" i="1">
                <a:effectLst/>
                <a:sym typeface="+mn-ea"/>
              </a:rPr>
              <a:t>Student Panel</a:t>
            </a:r>
            <a:r>
              <a:rPr lang="en-US" b="1">
                <a:effectLst/>
                <a:sym typeface="+mn-ea"/>
              </a:rPr>
              <a:t>)</a:t>
            </a:r>
            <a:endParaRPr lang="en-US"/>
          </a:p>
        </p:txBody>
      </p:sp>
      <p:sp>
        <p:nvSpPr>
          <p:cNvPr id="3" name="Content Placeholder 2"/>
          <p:cNvSpPr>
            <a:spLocks noGrp="1"/>
          </p:cNvSpPr>
          <p:nvPr>
            <p:ph sz="half" idx="1"/>
          </p:nvPr>
        </p:nvSpPr>
        <p:spPr>
          <a:xfrm>
            <a:off x="609600" y="1255395"/>
            <a:ext cx="4411345" cy="655955"/>
          </a:xfrm>
        </p:spPr>
        <p:txBody>
          <a:bodyPr/>
          <a:p>
            <a:pPr marL="0" indent="0">
              <a:buNone/>
            </a:pPr>
            <a:r>
              <a:rPr lang="en-US" sz="2400" b="1" u="sng">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Student :</a:t>
            </a:r>
            <a:r>
              <a:rPr lang="en-US" sz="2400" b="1">
                <a:solidFill>
                  <a:schemeClr val="accent5">
                    <a:lumMod val="50000"/>
                  </a:schemeClr>
                </a:solidFill>
                <a:effectLst/>
                <a:latin typeface="Times New Roman" panose="02020603050405020304" pitchFamily="18" charset="0"/>
                <a:cs typeface="Times New Roman" panose="02020603050405020304" pitchFamily="18" charset="0"/>
              </a:rPr>
              <a:t> Source code</a:t>
            </a:r>
            <a:endParaRPr lang="en-US" sz="2400" b="1">
              <a:solidFill>
                <a:schemeClr val="accent5">
                  <a:lumMod val="50000"/>
                </a:schemeClr>
              </a:solidFill>
              <a:effectLst/>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2"/>
          </p:nvPr>
        </p:nvPicPr>
        <p:blipFill>
          <a:blip r:embed="rId1"/>
          <a:stretch>
            <a:fillRect/>
          </a:stretch>
        </p:blipFill>
        <p:spPr>
          <a:xfrm>
            <a:off x="167640" y="2083435"/>
            <a:ext cx="3735705" cy="4410710"/>
          </a:xfrm>
          <a:prstGeom prst="rect">
            <a:avLst/>
          </a:prstGeom>
        </p:spPr>
      </p:pic>
      <p:pic>
        <p:nvPicPr>
          <p:cNvPr id="6" name="Picture 5"/>
          <p:cNvPicPr>
            <a:picLocks noChangeAspect="1"/>
          </p:cNvPicPr>
          <p:nvPr/>
        </p:nvPicPr>
        <p:blipFill>
          <a:blip r:embed="rId2"/>
          <a:stretch>
            <a:fillRect/>
          </a:stretch>
        </p:blipFill>
        <p:spPr>
          <a:xfrm>
            <a:off x="4043680" y="2083435"/>
            <a:ext cx="3702685" cy="4451350"/>
          </a:xfrm>
          <a:prstGeom prst="rect">
            <a:avLst/>
          </a:prstGeom>
        </p:spPr>
      </p:pic>
      <p:pic>
        <p:nvPicPr>
          <p:cNvPr id="7" name="Picture 6"/>
          <p:cNvPicPr>
            <a:picLocks noChangeAspect="1"/>
          </p:cNvPicPr>
          <p:nvPr/>
        </p:nvPicPr>
        <p:blipFill>
          <a:blip r:embed="rId3"/>
          <a:stretch>
            <a:fillRect/>
          </a:stretch>
        </p:blipFill>
        <p:spPr>
          <a:xfrm>
            <a:off x="7901940" y="2083435"/>
            <a:ext cx="4129405" cy="4410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8130" y="1895475"/>
            <a:ext cx="7037070" cy="3606165"/>
          </a:xfrm>
        </p:spPr>
        <p:txBody>
          <a:bodyPr/>
          <a:lstStyle/>
          <a:p>
            <a:pPr marL="0" indent="0" algn="ctr">
              <a:buNone/>
            </a:pPr>
            <a:r>
              <a:rPr lang="en-IN" sz="2400" b="1" u="sng" dirty="0">
                <a:solidFill>
                  <a:schemeClr val="accent4">
                    <a:lumMod val="50000"/>
                  </a:schemeClr>
                </a:solidFill>
              </a:rPr>
              <a:t>GROUP MEMBER</a:t>
            </a:r>
            <a:endParaRPr lang="en-IN" sz="2400" b="1" u="sng" dirty="0">
              <a:solidFill>
                <a:schemeClr val="accent4">
                  <a:lumMod val="50000"/>
                </a:schemeClr>
              </a:solidFill>
            </a:endParaRPr>
          </a:p>
          <a:p>
            <a:pPr marL="0" indent="0" algn="l">
              <a:lnSpc>
                <a:spcPct val="290000"/>
              </a:lnSpc>
              <a:buNone/>
            </a:pPr>
            <a:r>
              <a:rPr lang="en-US" altLang="en-IN" sz="2400" b="1" dirty="0">
                <a:solidFill>
                  <a:schemeClr val="accent4">
                    <a:lumMod val="50000"/>
                  </a:schemeClr>
                </a:solidFill>
              </a:rPr>
              <a:t>NAME : SUBHADIP ROY</a:t>
            </a:r>
            <a:endParaRPr lang="en-US" altLang="en-IN" sz="2400" b="1" dirty="0">
              <a:solidFill>
                <a:schemeClr val="accent4">
                  <a:lumMod val="50000"/>
                </a:schemeClr>
              </a:solidFill>
            </a:endParaRPr>
          </a:p>
          <a:p>
            <a:pPr marL="0" indent="0" algn="l">
              <a:lnSpc>
                <a:spcPct val="180000"/>
              </a:lnSpc>
              <a:buNone/>
            </a:pPr>
            <a:r>
              <a:rPr lang="en-US" altLang="en-IN" sz="2400" b="1" dirty="0">
                <a:solidFill>
                  <a:schemeClr val="accent4">
                    <a:lumMod val="50000"/>
                  </a:schemeClr>
                </a:solidFill>
              </a:rPr>
              <a:t>ROLL NO :  35101220024</a:t>
            </a:r>
            <a:endParaRPr lang="en-US" altLang="en-IN" sz="2400" b="1" dirty="0">
              <a:solidFill>
                <a:schemeClr val="accent4">
                  <a:lumMod val="50000"/>
                </a:schemeClr>
              </a:solidFill>
            </a:endParaRPr>
          </a:p>
          <a:p>
            <a:pPr marL="0" indent="0" algn="l">
              <a:lnSpc>
                <a:spcPct val="180000"/>
              </a:lnSpc>
              <a:buNone/>
            </a:pPr>
            <a:r>
              <a:rPr lang="en-US" altLang="en-IN" sz="2400" b="1" dirty="0">
                <a:solidFill>
                  <a:schemeClr val="accent4">
                    <a:lumMod val="50000"/>
                  </a:schemeClr>
                </a:solidFill>
              </a:rPr>
              <a:t>REGISTRATION NO. : 203511001210022</a:t>
            </a:r>
            <a:endParaRPr lang="en-US" altLang="en-IN" sz="2400" b="1" dirty="0">
              <a:solidFill>
                <a:schemeClr val="accent4">
                  <a:lumMod val="50000"/>
                </a:schemeClr>
              </a:solidFill>
            </a:endParaRPr>
          </a:p>
          <a:p>
            <a:pPr marL="0" indent="0" algn="l">
              <a:lnSpc>
                <a:spcPct val="180000"/>
              </a:lnSpc>
              <a:buNone/>
            </a:pPr>
            <a:r>
              <a:rPr lang="en-US" altLang="en-IN" sz="2400" b="1" dirty="0">
                <a:solidFill>
                  <a:schemeClr val="accent4">
                    <a:lumMod val="50000"/>
                  </a:schemeClr>
                </a:solidFill>
              </a:rPr>
              <a:t>TOPIC NAME : STUDENT RECORD SYSTEM</a:t>
            </a:r>
            <a:endParaRPr lang="en-US" altLang="en-IN" sz="2400" b="1" dirty="0">
              <a:solidFill>
                <a:schemeClr val="accent4">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8" name="Title 7"/>
          <p:cNvSpPr>
            <a:spLocks noGrp="1"/>
          </p:cNvSpPr>
          <p:nvPr>
            <p:ph type="title"/>
          </p:nvPr>
        </p:nvSpPr>
        <p:spPr>
          <a:xfrm>
            <a:off x="758825" y="344805"/>
            <a:ext cx="3931920" cy="574675"/>
          </a:xfrm>
        </p:spPr>
        <p:txBody>
          <a:bodyPr/>
          <a:p>
            <a:pPr algn="l"/>
            <a:r>
              <a:rPr lang="en-US" b="1" u="sng">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Add Student :</a:t>
            </a:r>
            <a:r>
              <a:rPr lang="en-US" b="1">
                <a:solidFill>
                  <a:schemeClr val="accent5">
                    <a:lumMod val="50000"/>
                  </a:schemeClr>
                </a:solidFill>
                <a:effectLst/>
                <a:latin typeface="Times New Roman" panose="02020603050405020304" pitchFamily="18" charset="0"/>
                <a:cs typeface="Times New Roman" panose="02020603050405020304" pitchFamily="18" charset="0"/>
                <a:sym typeface="+mn-ea"/>
              </a:rPr>
              <a:t> </a:t>
            </a:r>
            <a:endParaRPr lang="en-US"/>
          </a:p>
        </p:txBody>
      </p:sp>
      <p:pic>
        <p:nvPicPr>
          <p:cNvPr id="7" name="Content Placeholder 6"/>
          <p:cNvPicPr>
            <a:picLocks noChangeAspect="1"/>
          </p:cNvPicPr>
          <p:nvPr>
            <p:ph idx="1"/>
          </p:nvPr>
        </p:nvPicPr>
        <p:blipFill>
          <a:blip r:embed="rId1"/>
          <a:stretch>
            <a:fillRect/>
          </a:stretch>
        </p:blipFill>
        <p:spPr>
          <a:xfrm>
            <a:off x="3832225" y="1122680"/>
            <a:ext cx="7654925" cy="4348480"/>
          </a:xfrm>
          <a:prstGeom prst="rect">
            <a:avLst/>
          </a:prstGeom>
        </p:spPr>
      </p:pic>
      <p:sp>
        <p:nvSpPr>
          <p:cNvPr id="9" name="Text Placeholder 8"/>
          <p:cNvSpPr>
            <a:spLocks noGrp="1"/>
          </p:cNvSpPr>
          <p:nvPr>
            <p:ph type="body" sz="half" idx="2"/>
          </p:nvPr>
        </p:nvSpPr>
        <p:spPr>
          <a:xfrm>
            <a:off x="758825" y="1122680"/>
            <a:ext cx="2916555" cy="5030470"/>
          </a:xfrm>
        </p:spPr>
        <p:txBody>
          <a:bodyPr/>
          <a:p>
            <a:r>
              <a:rPr lang="en-US" sz="2400">
                <a:latin typeface="Times New Roman" panose="02020603050405020304" pitchFamily="18" charset="0"/>
                <a:cs typeface="Times New Roman" panose="02020603050405020304" pitchFamily="18" charset="0"/>
              </a:rPr>
              <a:t>Admin can add a student by filling up the form with student details and click on register button to save the data on database.</a:t>
            </a: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3" name="Title 2"/>
          <p:cNvSpPr>
            <a:spLocks noGrp="1"/>
          </p:cNvSpPr>
          <p:nvPr>
            <p:ph type="title"/>
          </p:nvPr>
        </p:nvSpPr>
        <p:spPr>
          <a:xfrm>
            <a:off x="609600" y="142558"/>
            <a:ext cx="10972800" cy="1143000"/>
          </a:xfrm>
        </p:spPr>
        <p:txBody>
          <a:bodyPr/>
          <a:p>
            <a:r>
              <a:rPr lang="en-US" b="1">
                <a:effectLst/>
              </a:rPr>
              <a:t>Admin Dashboard (</a:t>
            </a:r>
            <a:r>
              <a:rPr lang="en-US" b="1" i="1">
                <a:effectLst/>
              </a:rPr>
              <a:t>Subject Panel</a:t>
            </a:r>
            <a:r>
              <a:rPr lang="en-US" b="1">
                <a:effectLst/>
              </a:rPr>
              <a:t>)</a:t>
            </a:r>
            <a:endParaRPr lang="en-US" b="1">
              <a:effectLst/>
            </a:endParaRPr>
          </a:p>
        </p:txBody>
      </p:sp>
      <p:sp>
        <p:nvSpPr>
          <p:cNvPr id="4" name="Content Placeholder 3"/>
          <p:cNvSpPr>
            <a:spLocks noGrp="1"/>
          </p:cNvSpPr>
          <p:nvPr>
            <p:ph sz="half" idx="1"/>
          </p:nvPr>
        </p:nvSpPr>
        <p:spPr>
          <a:xfrm>
            <a:off x="609600" y="1224280"/>
            <a:ext cx="5376545" cy="574040"/>
          </a:xfrm>
        </p:spPr>
        <p:txBody>
          <a:bodyPr/>
          <a:p>
            <a:pPr marL="0" indent="0">
              <a:buNone/>
            </a:pPr>
            <a:r>
              <a:rPr lang="en-US" sz="2400" b="1" u="sng">
                <a:solidFill>
                  <a:schemeClr val="accent1">
                    <a:lumMod val="50000"/>
                  </a:schemeClr>
                </a:solidFill>
                <a:effectLst>
                  <a:outerShdw blurRad="38100" dist="38100" dir="2700000" algn="tl">
                    <a:srgbClr val="000000">
                      <a:alpha val="43137"/>
                    </a:srgbClr>
                  </a:outerShdw>
                </a:effectLst>
              </a:rPr>
              <a:t>List of subject:</a:t>
            </a:r>
            <a:r>
              <a:rPr lang="en-US" sz="2400" b="1">
                <a:solidFill>
                  <a:schemeClr val="accent1">
                    <a:lumMod val="50000"/>
                  </a:schemeClr>
                </a:solidFill>
                <a:effectLst/>
              </a:rPr>
              <a:t> Source code</a:t>
            </a:r>
            <a:endParaRPr lang="en-US" sz="2400" b="1">
              <a:solidFill>
                <a:schemeClr val="accent1">
                  <a:lumMod val="50000"/>
                </a:schemeClr>
              </a:solidFill>
              <a:effectLst/>
            </a:endParaRPr>
          </a:p>
        </p:txBody>
      </p:sp>
      <p:pic>
        <p:nvPicPr>
          <p:cNvPr id="2" name="Content Placeholder 1" descr="Screenshot 2023-05-23 204119"/>
          <p:cNvPicPr>
            <a:picLocks noChangeAspect="1"/>
          </p:cNvPicPr>
          <p:nvPr>
            <p:ph sz="half" idx="2"/>
          </p:nvPr>
        </p:nvPicPr>
        <p:blipFill>
          <a:blip r:embed="rId1"/>
          <a:stretch>
            <a:fillRect/>
          </a:stretch>
        </p:blipFill>
        <p:spPr>
          <a:xfrm>
            <a:off x="770255" y="2017395"/>
            <a:ext cx="5843905" cy="4187825"/>
          </a:xfrm>
          <a:prstGeom prst="rect">
            <a:avLst/>
          </a:prstGeom>
        </p:spPr>
      </p:pic>
      <p:pic>
        <p:nvPicPr>
          <p:cNvPr id="5" name="Picture 4" descr="Screenshot 2023-05-23 204019"/>
          <p:cNvPicPr>
            <a:picLocks noChangeAspect="1"/>
          </p:cNvPicPr>
          <p:nvPr/>
        </p:nvPicPr>
        <p:blipFill>
          <a:blip r:embed="rId2"/>
          <a:stretch>
            <a:fillRect/>
          </a:stretch>
        </p:blipFill>
        <p:spPr>
          <a:xfrm>
            <a:off x="7769225" y="1798320"/>
            <a:ext cx="2699385" cy="452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pPr algn="l"/>
            <a:r>
              <a:rPr lang="en-US" sz="2400" b="1" u="sng">
                <a:solidFill>
                  <a:schemeClr val="accent1">
                    <a:lumMod val="50000"/>
                  </a:schemeClr>
                </a:solidFill>
                <a:effectLst>
                  <a:outerShdw blurRad="38100" dist="38100" dir="2700000" algn="tl">
                    <a:srgbClr val="000000">
                      <a:alpha val="43137"/>
                    </a:srgbClr>
                  </a:outerShdw>
                </a:effectLst>
              </a:rPr>
              <a:t>List of subject</a:t>
            </a:r>
            <a:endParaRPr lang="en-US" sz="2400" b="1" u="sng">
              <a:solidFill>
                <a:schemeClr val="accent1">
                  <a:lumMod val="50000"/>
                </a:schemeClr>
              </a:solidFill>
              <a:effectLst>
                <a:outerShdw blurRad="38100" dist="38100" dir="2700000" algn="tl">
                  <a:srgbClr val="000000">
                    <a:alpha val="43137"/>
                  </a:srgbClr>
                </a:outerShdw>
              </a:effectLst>
            </a:endParaRPr>
          </a:p>
        </p:txBody>
      </p:sp>
      <p:sp>
        <p:nvSpPr>
          <p:cNvPr id="3" name="Content Placeholder 2"/>
          <p:cNvSpPr>
            <a:spLocks noGrp="1"/>
          </p:cNvSpPr>
          <p:nvPr>
            <p:ph sz="half" idx="1"/>
          </p:nvPr>
        </p:nvSpPr>
        <p:spPr>
          <a:xfrm>
            <a:off x="609600" y="1600200"/>
            <a:ext cx="2470785" cy="4526280"/>
          </a:xfrm>
        </p:spPr>
        <p:txBody>
          <a:bodyPr/>
          <a:p>
            <a:pPr marL="0" indent="0">
              <a:buNone/>
            </a:pPr>
            <a:r>
              <a:rPr lang="en-US" sz="2400">
                <a:latin typeface="Times New Roman" panose="02020603050405020304" pitchFamily="18" charset="0"/>
                <a:cs typeface="Times New Roman" panose="02020603050405020304" pitchFamily="18" charset="0"/>
              </a:rPr>
              <a:t>In this page an admin can see all the subjects that are assigned in the past. Admin can delete and edit subject content too</a:t>
            </a:r>
            <a:endParaRPr lang="en-US" sz="2400">
              <a:latin typeface="Times New Roman" panose="02020603050405020304" pitchFamily="18" charset="0"/>
              <a:cs typeface="Times New Roman" panose="02020603050405020304" pitchFamily="18" charset="0"/>
            </a:endParaRPr>
          </a:p>
        </p:txBody>
      </p:sp>
      <p:pic>
        <p:nvPicPr>
          <p:cNvPr id="4" name="Content Placeholder 3" descr="Screenshot 2023-05-23 204717"/>
          <p:cNvPicPr>
            <a:picLocks noChangeAspect="1"/>
          </p:cNvPicPr>
          <p:nvPr>
            <p:ph sz="half" idx="2"/>
          </p:nvPr>
        </p:nvPicPr>
        <p:blipFill>
          <a:blip r:embed="rId1"/>
          <a:stretch>
            <a:fillRect/>
          </a:stretch>
        </p:blipFill>
        <p:spPr>
          <a:xfrm>
            <a:off x="3818890" y="1417955"/>
            <a:ext cx="735520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3" name="Title 2"/>
          <p:cNvSpPr>
            <a:spLocks noGrp="1"/>
          </p:cNvSpPr>
          <p:nvPr>
            <p:ph type="title"/>
          </p:nvPr>
        </p:nvSpPr>
        <p:spPr/>
        <p:txBody>
          <a:bodyPr/>
          <a:p>
            <a:pPr algn="l"/>
            <a:r>
              <a:rPr lang="en-US" sz="2400" b="1" u="sng">
                <a:solidFill>
                  <a:schemeClr val="accent1">
                    <a:lumMod val="50000"/>
                  </a:schemeClr>
                </a:solidFill>
                <a:effectLst>
                  <a:outerShdw blurRad="38100" dist="38100" dir="2700000" algn="tl">
                    <a:srgbClr val="000000">
                      <a:alpha val="43137"/>
                    </a:srgbClr>
                  </a:outerShdw>
                </a:effectLst>
              </a:rPr>
              <a:t>Edit subject:</a:t>
            </a:r>
            <a:r>
              <a:rPr lang="en-US" sz="2400" b="1">
                <a:solidFill>
                  <a:schemeClr val="accent1">
                    <a:lumMod val="50000"/>
                  </a:schemeClr>
                </a:solidFill>
                <a:effectLst/>
              </a:rPr>
              <a:t> Source code</a:t>
            </a:r>
            <a:endParaRPr lang="en-US" sz="2400" b="1">
              <a:solidFill>
                <a:schemeClr val="accent1">
                  <a:lumMod val="50000"/>
                </a:schemeClr>
              </a:solidFill>
              <a:effectLst/>
            </a:endParaRPr>
          </a:p>
        </p:txBody>
      </p:sp>
      <p:pic>
        <p:nvPicPr>
          <p:cNvPr id="2" name="Content Placeholder 1" descr="Screenshot 2023-05-23 203940"/>
          <p:cNvPicPr>
            <a:picLocks noChangeAspect="1"/>
          </p:cNvPicPr>
          <p:nvPr>
            <p:ph sz="half" idx="1"/>
          </p:nvPr>
        </p:nvPicPr>
        <p:blipFill>
          <a:blip r:embed="rId1"/>
          <a:stretch>
            <a:fillRect/>
          </a:stretch>
        </p:blipFill>
        <p:spPr>
          <a:xfrm>
            <a:off x="92075" y="1598295"/>
            <a:ext cx="5099685" cy="4301490"/>
          </a:xfrm>
          <a:prstGeom prst="rect">
            <a:avLst/>
          </a:prstGeom>
        </p:spPr>
      </p:pic>
      <p:pic>
        <p:nvPicPr>
          <p:cNvPr id="7" name="Content Placeholder 6" descr="Screenshot 2023-05-23 210301"/>
          <p:cNvPicPr>
            <a:picLocks noChangeAspect="1"/>
          </p:cNvPicPr>
          <p:nvPr>
            <p:ph sz="half" idx="2"/>
          </p:nvPr>
        </p:nvPicPr>
        <p:blipFill>
          <a:blip r:embed="rId2"/>
          <a:stretch>
            <a:fillRect/>
          </a:stretch>
        </p:blipFill>
        <p:spPr>
          <a:xfrm>
            <a:off x="5257800" y="1598295"/>
            <a:ext cx="2446655" cy="4481830"/>
          </a:xfrm>
          <a:prstGeom prst="rect">
            <a:avLst/>
          </a:prstGeom>
        </p:spPr>
      </p:pic>
      <p:pic>
        <p:nvPicPr>
          <p:cNvPr id="8" name="Picture 7" descr="Screenshot 2023-05-23 210405"/>
          <p:cNvPicPr>
            <a:picLocks noChangeAspect="1"/>
          </p:cNvPicPr>
          <p:nvPr/>
        </p:nvPicPr>
        <p:blipFill>
          <a:blip r:embed="rId3"/>
          <a:stretch>
            <a:fillRect/>
          </a:stretch>
        </p:blipFill>
        <p:spPr>
          <a:xfrm>
            <a:off x="7770495" y="1598295"/>
            <a:ext cx="4285615" cy="3237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5" name="Title 4"/>
          <p:cNvSpPr>
            <a:spLocks noGrp="1"/>
          </p:cNvSpPr>
          <p:nvPr>
            <p:ph type="title"/>
          </p:nvPr>
        </p:nvSpPr>
        <p:spPr/>
        <p:txBody>
          <a:bodyPr/>
          <a:p>
            <a:pPr algn="l"/>
            <a:r>
              <a:rPr lang="en-US" sz="2400" b="1" u="sng">
                <a:solidFill>
                  <a:schemeClr val="accent1">
                    <a:lumMod val="50000"/>
                  </a:schemeClr>
                </a:solidFill>
                <a:effectLst>
                  <a:outerShdw blurRad="38100" dist="38100" dir="2700000" algn="tl">
                    <a:srgbClr val="000000">
                      <a:alpha val="43137"/>
                    </a:srgbClr>
                  </a:outerShdw>
                </a:effectLst>
                <a:sym typeface="+mn-ea"/>
              </a:rPr>
              <a:t>Edit subject:</a:t>
            </a:r>
            <a:endParaRPr lang="en-US" sz="2400"/>
          </a:p>
        </p:txBody>
      </p:sp>
      <p:sp>
        <p:nvSpPr>
          <p:cNvPr id="6" name="Content Placeholder 5"/>
          <p:cNvSpPr>
            <a:spLocks noGrp="1"/>
          </p:cNvSpPr>
          <p:nvPr>
            <p:ph sz="half" idx="1"/>
          </p:nvPr>
        </p:nvSpPr>
        <p:spPr>
          <a:xfrm>
            <a:off x="609600" y="1600200"/>
            <a:ext cx="2369820" cy="4526280"/>
          </a:xfrm>
        </p:spPr>
        <p:txBody>
          <a:bodyPr/>
          <a:p>
            <a:pPr marL="0" indent="0">
              <a:buNone/>
            </a:pPr>
            <a:r>
              <a:rPr lang="en-US" sz="2400">
                <a:latin typeface="Times New Roman" panose="02020603050405020304" pitchFamily="18" charset="0"/>
                <a:cs typeface="Times New Roman" panose="02020603050405020304" pitchFamily="18" charset="0"/>
                <a:sym typeface="+mn-ea"/>
              </a:rPr>
              <a:t>Here an admin can edit a subject details if admin makes any mistake(s) about the subject.</a:t>
            </a:r>
            <a:endParaRPr lang="en-US" sz="2400">
              <a:latin typeface="Times New Roman" panose="02020603050405020304" pitchFamily="18" charset="0"/>
              <a:cs typeface="Times New Roman" panose="02020603050405020304" pitchFamily="18" charset="0"/>
            </a:endParaRPr>
          </a:p>
          <a:p>
            <a:pPr marL="0" indent="0">
              <a:buNone/>
            </a:pPr>
            <a:endParaRPr lang="en-US" sz="2400"/>
          </a:p>
        </p:txBody>
      </p:sp>
      <p:pic>
        <p:nvPicPr>
          <p:cNvPr id="7" name="Content Placeholder 6" descr="Screenshot 2023-05-23 205018"/>
          <p:cNvPicPr>
            <a:picLocks noChangeAspect="1"/>
          </p:cNvPicPr>
          <p:nvPr>
            <p:ph sz="half" idx="2"/>
          </p:nvPr>
        </p:nvPicPr>
        <p:blipFill>
          <a:blip r:embed="rId1"/>
          <a:stretch>
            <a:fillRect/>
          </a:stretch>
        </p:blipFill>
        <p:spPr>
          <a:xfrm>
            <a:off x="3462655" y="1447800"/>
            <a:ext cx="8322310" cy="4678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pPr algn="l"/>
            <a:r>
              <a:rPr lang="en-US" sz="2400" b="1" u="sng">
                <a:solidFill>
                  <a:schemeClr val="accent1">
                    <a:lumMod val="50000"/>
                  </a:schemeClr>
                </a:solidFill>
                <a:effectLst>
                  <a:outerShdw blurRad="38100" dist="38100" dir="2700000" algn="tl">
                    <a:srgbClr val="000000">
                      <a:alpha val="43137"/>
                    </a:srgbClr>
                  </a:outerShdw>
                </a:effectLst>
              </a:rPr>
              <a:t>Delete subject: Source code</a:t>
            </a:r>
            <a:endParaRPr lang="en-US" sz="2400" b="1" u="sng">
              <a:solidFill>
                <a:schemeClr val="accent1">
                  <a:lumMod val="50000"/>
                </a:schemeClr>
              </a:solidFill>
              <a:effectLst>
                <a:outerShdw blurRad="38100" dist="38100" dir="2700000" algn="tl">
                  <a:srgbClr val="000000">
                    <a:alpha val="43137"/>
                  </a:srgbClr>
                </a:outerShdw>
              </a:effectLst>
            </a:endParaRPr>
          </a:p>
        </p:txBody>
      </p:sp>
      <p:pic>
        <p:nvPicPr>
          <p:cNvPr id="6" name="Content Placeholder 5"/>
          <p:cNvPicPr>
            <a:picLocks noChangeAspect="1"/>
          </p:cNvPicPr>
          <p:nvPr>
            <p:ph sz="half" idx="1"/>
          </p:nvPr>
        </p:nvPicPr>
        <p:blipFill>
          <a:blip r:embed="rId1"/>
          <a:stretch>
            <a:fillRect/>
          </a:stretch>
        </p:blipFill>
        <p:spPr>
          <a:xfrm>
            <a:off x="609600" y="1597660"/>
            <a:ext cx="5730875" cy="3340735"/>
          </a:xfrm>
          <a:prstGeom prst="rect">
            <a:avLst/>
          </a:prstGeom>
        </p:spPr>
      </p:pic>
      <p:pic>
        <p:nvPicPr>
          <p:cNvPr id="7" name="Content Placeholder 6"/>
          <p:cNvPicPr>
            <a:picLocks noChangeAspect="1"/>
          </p:cNvPicPr>
          <p:nvPr>
            <p:ph sz="half" idx="2"/>
          </p:nvPr>
        </p:nvPicPr>
        <p:blipFill>
          <a:blip r:embed="rId2"/>
          <a:stretch>
            <a:fillRect/>
          </a:stretch>
        </p:blipFill>
        <p:spPr>
          <a:xfrm>
            <a:off x="6916420" y="1597660"/>
            <a:ext cx="4563745" cy="505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274955"/>
            <a:ext cx="2946400" cy="899160"/>
          </a:xfrm>
        </p:spPr>
        <p:txBody>
          <a:bodyPr/>
          <a:p>
            <a:pPr algn="l"/>
            <a:r>
              <a:rPr lang="en-US" sz="2400" b="1" u="sng">
                <a:solidFill>
                  <a:schemeClr val="accent1">
                    <a:lumMod val="50000"/>
                  </a:schemeClr>
                </a:solidFill>
                <a:effectLst>
                  <a:outerShdw blurRad="38100" dist="38100" dir="2700000" algn="tl">
                    <a:srgbClr val="000000">
                      <a:alpha val="43137"/>
                    </a:srgbClr>
                  </a:outerShdw>
                </a:effectLst>
                <a:sym typeface="+mn-ea"/>
              </a:rPr>
              <a:t>Delete subject: </a:t>
            </a:r>
            <a:endParaRPr lang="en-US" sz="2400"/>
          </a:p>
        </p:txBody>
      </p:sp>
      <p:sp>
        <p:nvSpPr>
          <p:cNvPr id="3" name="Content Placeholder 2"/>
          <p:cNvSpPr>
            <a:spLocks noGrp="1"/>
          </p:cNvSpPr>
          <p:nvPr>
            <p:ph sz="half" idx="1"/>
          </p:nvPr>
        </p:nvSpPr>
        <p:spPr>
          <a:xfrm>
            <a:off x="609600" y="1437640"/>
            <a:ext cx="2552700" cy="4526280"/>
          </a:xfrm>
        </p:spPr>
        <p:txBody>
          <a:bodyPr/>
          <a:p>
            <a:pPr marL="0" indent="0">
              <a:buNone/>
            </a:pPr>
            <a:r>
              <a:rPr lang="en-US" sz="2400">
                <a:latin typeface="Times New Roman" panose="02020603050405020304" pitchFamily="18" charset="0"/>
                <a:cs typeface="Times New Roman" panose="02020603050405020304" pitchFamily="18" charset="0"/>
                <a:sym typeface="+mn-ea"/>
              </a:rPr>
              <a:t>Clicking on the delete button will delete the selected subject details from the subject table.</a:t>
            </a:r>
            <a:endParaRPr lang="en-US" sz="2400">
              <a:latin typeface="Times New Roman" panose="02020603050405020304" pitchFamily="18" charset="0"/>
              <a:cs typeface="Times New Roman" panose="02020603050405020304" pitchFamily="18" charset="0"/>
            </a:endParaRPr>
          </a:p>
          <a:p>
            <a:pPr marL="0" indent="0">
              <a:buNone/>
            </a:pPr>
            <a:endParaRPr lang="en-US" sz="2400"/>
          </a:p>
        </p:txBody>
      </p:sp>
      <p:pic>
        <p:nvPicPr>
          <p:cNvPr id="5" name="Content Placeholder 4"/>
          <p:cNvPicPr>
            <a:picLocks noChangeAspect="1"/>
          </p:cNvPicPr>
          <p:nvPr>
            <p:ph sz="half" idx="2"/>
          </p:nvPr>
        </p:nvPicPr>
        <p:blipFill>
          <a:blip r:embed="rId1"/>
          <a:stretch>
            <a:fillRect/>
          </a:stretch>
        </p:blipFill>
        <p:spPr>
          <a:xfrm>
            <a:off x="3655695" y="1305560"/>
            <a:ext cx="8061960" cy="4729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132715"/>
            <a:ext cx="10972800" cy="1052195"/>
          </a:xfrm>
        </p:spPr>
        <p:txBody>
          <a:bodyPr/>
          <a:p>
            <a:r>
              <a:rPr lang="en-US" b="1"/>
              <a:t>Admin Dashboard</a:t>
            </a:r>
            <a:r>
              <a:rPr lang="en-US"/>
              <a:t>(</a:t>
            </a:r>
            <a:r>
              <a:rPr lang="en-US" i="1"/>
              <a:t>Subject Panel</a:t>
            </a:r>
            <a:r>
              <a:rPr lang="en-US"/>
              <a:t>)</a:t>
            </a:r>
            <a:endParaRPr lang="en-US"/>
          </a:p>
        </p:txBody>
      </p:sp>
      <p:sp>
        <p:nvSpPr>
          <p:cNvPr id="3" name="Content Placeholder 2"/>
          <p:cNvSpPr>
            <a:spLocks noGrp="1"/>
          </p:cNvSpPr>
          <p:nvPr>
            <p:ph sz="half" idx="1"/>
          </p:nvPr>
        </p:nvSpPr>
        <p:spPr>
          <a:xfrm>
            <a:off x="609600" y="1188720"/>
            <a:ext cx="5376545" cy="706120"/>
          </a:xfrm>
        </p:spPr>
        <p:txBody>
          <a:bodyPr/>
          <a:p>
            <a:pPr marL="0" indent="0">
              <a:buNone/>
            </a:pPr>
            <a:r>
              <a:rPr lang="en-US" sz="2400" b="1" u="sng">
                <a:solidFill>
                  <a:schemeClr val="accent1">
                    <a:lumMod val="50000"/>
                  </a:schemeClr>
                </a:solidFill>
                <a:effectLst>
                  <a:outerShdw blurRad="38100" dist="38100" dir="2700000" algn="tl">
                    <a:srgbClr val="000000">
                      <a:alpha val="43137"/>
                    </a:srgbClr>
                  </a:outerShdw>
                </a:effectLst>
              </a:rPr>
              <a:t>Add new subject :</a:t>
            </a:r>
            <a:r>
              <a:rPr lang="en-US" sz="2400" b="1">
                <a:solidFill>
                  <a:schemeClr val="accent1">
                    <a:lumMod val="50000"/>
                  </a:schemeClr>
                </a:solidFill>
                <a:effectLst/>
              </a:rPr>
              <a:t> Source code</a:t>
            </a:r>
            <a:endParaRPr lang="en-US" sz="2400" b="1">
              <a:solidFill>
                <a:schemeClr val="accent1">
                  <a:lumMod val="50000"/>
                </a:schemeClr>
              </a:solidFill>
              <a:effectLst/>
            </a:endParaRPr>
          </a:p>
        </p:txBody>
      </p:sp>
      <p:pic>
        <p:nvPicPr>
          <p:cNvPr id="4" name="Content Placeholder 3"/>
          <p:cNvPicPr>
            <a:picLocks noChangeAspect="1"/>
          </p:cNvPicPr>
          <p:nvPr>
            <p:ph sz="half" idx="2"/>
          </p:nvPr>
        </p:nvPicPr>
        <p:blipFill>
          <a:blip r:embed="rId1"/>
          <a:stretch>
            <a:fillRect/>
          </a:stretch>
        </p:blipFill>
        <p:spPr>
          <a:xfrm>
            <a:off x="375920" y="2026920"/>
            <a:ext cx="5444490" cy="4526915"/>
          </a:xfrm>
          <a:prstGeom prst="rect">
            <a:avLst/>
          </a:prstGeom>
        </p:spPr>
      </p:pic>
      <p:pic>
        <p:nvPicPr>
          <p:cNvPr id="5" name="Picture 4"/>
          <p:cNvPicPr>
            <a:picLocks noChangeAspect="1"/>
          </p:cNvPicPr>
          <p:nvPr/>
        </p:nvPicPr>
        <p:blipFill>
          <a:blip r:embed="rId2"/>
          <a:stretch>
            <a:fillRect/>
          </a:stretch>
        </p:blipFill>
        <p:spPr>
          <a:xfrm>
            <a:off x="6087745" y="2026920"/>
            <a:ext cx="5681345" cy="4527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pPr algn="l"/>
            <a:r>
              <a:rPr lang="en-US" sz="2400" b="1" u="sng">
                <a:solidFill>
                  <a:schemeClr val="accent5">
                    <a:lumMod val="50000"/>
                  </a:schemeClr>
                </a:solidFill>
                <a:effectLst>
                  <a:outerShdw blurRad="38100" dist="38100" dir="2700000" algn="tl">
                    <a:srgbClr val="000000">
                      <a:alpha val="43137"/>
                    </a:srgbClr>
                  </a:outerShdw>
                </a:effectLst>
              </a:rPr>
              <a:t>Add new subject</a:t>
            </a:r>
            <a:endParaRPr lang="en-US" sz="2400" b="1" u="sng">
              <a:solidFill>
                <a:schemeClr val="accent5">
                  <a:lumMod val="50000"/>
                </a:schemeClr>
              </a:solidFill>
              <a:effectLst>
                <a:outerShdw blurRad="38100" dist="38100" dir="2700000" algn="tl">
                  <a:srgbClr val="000000">
                    <a:alpha val="43137"/>
                  </a:srgbClr>
                </a:outerShdw>
              </a:effectLst>
            </a:endParaRPr>
          </a:p>
        </p:txBody>
      </p:sp>
      <p:sp>
        <p:nvSpPr>
          <p:cNvPr id="3" name="Content Placeholder 2"/>
          <p:cNvSpPr>
            <a:spLocks noGrp="1"/>
          </p:cNvSpPr>
          <p:nvPr>
            <p:ph sz="half" idx="1"/>
          </p:nvPr>
        </p:nvSpPr>
        <p:spPr>
          <a:xfrm>
            <a:off x="609600" y="1600200"/>
            <a:ext cx="2624455" cy="4526280"/>
          </a:xfrm>
        </p:spPr>
        <p:txBody>
          <a:bodyPr/>
          <a:p>
            <a:pPr marL="0" indent="0">
              <a:buNone/>
            </a:pPr>
            <a:r>
              <a:rPr lang="en-US" sz="2400">
                <a:latin typeface="Times New Roman" panose="02020603050405020304" pitchFamily="18" charset="0"/>
                <a:cs typeface="Times New Roman" panose="02020603050405020304" pitchFamily="18" charset="0"/>
              </a:rPr>
              <a:t>In this page admin can add new subject according to the institution need.</a:t>
            </a:r>
            <a:endParaRPr lang="en-US" sz="2400">
              <a:latin typeface="Times New Roman" panose="02020603050405020304" pitchFamily="18" charset="0"/>
              <a:cs typeface="Times New Roman" panose="02020603050405020304" pitchFamily="18" charset="0"/>
            </a:endParaRPr>
          </a:p>
        </p:txBody>
      </p:sp>
      <p:pic>
        <p:nvPicPr>
          <p:cNvPr id="6" name="Content Placeholder 5"/>
          <p:cNvPicPr>
            <a:picLocks noChangeAspect="1"/>
          </p:cNvPicPr>
          <p:nvPr>
            <p:ph sz="half" idx="2"/>
          </p:nvPr>
        </p:nvPicPr>
        <p:blipFill>
          <a:blip r:embed="rId1"/>
          <a:stretch>
            <a:fillRect/>
          </a:stretch>
        </p:blipFill>
        <p:spPr>
          <a:xfrm>
            <a:off x="3679825" y="1600200"/>
            <a:ext cx="7902575" cy="4575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r>
              <a:rPr lang="en-US" b="1"/>
              <a:t>Admin Dashboard</a:t>
            </a:r>
            <a:r>
              <a:rPr lang="en-US"/>
              <a:t>(</a:t>
            </a:r>
            <a:r>
              <a:rPr lang="en-US" i="1"/>
              <a:t>Result Panel</a:t>
            </a:r>
            <a:r>
              <a:rPr lang="en-US"/>
              <a:t>)</a:t>
            </a:r>
            <a:endParaRPr lang="en-US"/>
          </a:p>
        </p:txBody>
      </p:sp>
      <p:sp>
        <p:nvSpPr>
          <p:cNvPr id="3" name="Content Placeholder 2"/>
          <p:cNvSpPr>
            <a:spLocks noGrp="1"/>
          </p:cNvSpPr>
          <p:nvPr>
            <p:ph sz="half" idx="1"/>
          </p:nvPr>
        </p:nvSpPr>
        <p:spPr>
          <a:xfrm>
            <a:off x="608965" y="1315720"/>
            <a:ext cx="5376545" cy="541020"/>
          </a:xfrm>
        </p:spPr>
        <p:txBody>
          <a:bodyPr/>
          <a:p>
            <a:pPr marL="0" indent="0">
              <a:buNone/>
            </a:pPr>
            <a:r>
              <a:rPr lang="en-US" sz="2400" b="1" u="sng">
                <a:solidFill>
                  <a:schemeClr val="accent1">
                    <a:lumMod val="50000"/>
                  </a:schemeClr>
                </a:solidFill>
                <a:effectLst>
                  <a:outerShdw blurRad="38100" dist="38100" dir="2700000" algn="tl">
                    <a:srgbClr val="000000">
                      <a:alpha val="43137"/>
                    </a:srgbClr>
                  </a:outerShdw>
                </a:effectLst>
              </a:rPr>
              <a:t>Result List :</a:t>
            </a:r>
            <a:r>
              <a:rPr lang="en-US" sz="2400" b="1">
                <a:solidFill>
                  <a:schemeClr val="accent1">
                    <a:lumMod val="50000"/>
                  </a:schemeClr>
                </a:solidFill>
                <a:effectLst/>
              </a:rPr>
              <a:t> Source code</a:t>
            </a:r>
            <a:endParaRPr lang="en-US" sz="2400" b="1">
              <a:solidFill>
                <a:schemeClr val="accent1">
                  <a:lumMod val="50000"/>
                </a:schemeClr>
              </a:solidFill>
              <a:effectLst/>
            </a:endParaRPr>
          </a:p>
        </p:txBody>
      </p:sp>
      <p:pic>
        <p:nvPicPr>
          <p:cNvPr id="6" name="Content Placeholder 5"/>
          <p:cNvPicPr>
            <a:picLocks noChangeAspect="1"/>
          </p:cNvPicPr>
          <p:nvPr>
            <p:ph sz="half" idx="2"/>
          </p:nvPr>
        </p:nvPicPr>
        <p:blipFill>
          <a:blip r:embed="rId1"/>
          <a:stretch>
            <a:fillRect/>
          </a:stretch>
        </p:blipFill>
        <p:spPr>
          <a:xfrm>
            <a:off x="609600" y="2028825"/>
            <a:ext cx="5531485" cy="4622165"/>
          </a:xfrm>
          <a:prstGeom prst="rect">
            <a:avLst/>
          </a:prstGeom>
        </p:spPr>
      </p:pic>
      <p:pic>
        <p:nvPicPr>
          <p:cNvPr id="7" name="Picture 6"/>
          <p:cNvPicPr>
            <a:picLocks noChangeAspect="1"/>
          </p:cNvPicPr>
          <p:nvPr/>
        </p:nvPicPr>
        <p:blipFill>
          <a:blip r:embed="rId2"/>
          <a:stretch>
            <a:fillRect/>
          </a:stretch>
        </p:blipFill>
        <p:spPr>
          <a:xfrm>
            <a:off x="6697980" y="2028825"/>
            <a:ext cx="4195445" cy="284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4437" y="124489"/>
            <a:ext cx="9875837" cy="699865"/>
          </a:xfrm>
        </p:spPr>
        <p:txBody>
          <a:bodyPr>
            <a:normAutofit fontScale="90000"/>
          </a:bodyPr>
          <a:lstStyle/>
          <a:p>
            <a:pPr algn="ctr"/>
            <a:r>
              <a:rPr lang="en-US" sz="4885" b="1" u="sng" dirty="0">
                <a:solidFill>
                  <a:schemeClr val="bg2">
                    <a:lumMod val="50000"/>
                  </a:schemeClr>
                </a:solidFill>
                <a:latin typeface="Times New Roman" panose="02020603050405020304" pitchFamily="18" charset="0"/>
                <a:cs typeface="Times New Roman" panose="02020603050405020304" pitchFamily="18" charset="0"/>
              </a:rPr>
              <a:t>CONTENTS</a:t>
            </a:r>
            <a:endParaRPr lang="en-IN" sz="4885" b="1" u="sng"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66420" y="824230"/>
            <a:ext cx="10420985" cy="5770245"/>
          </a:xfrm>
        </p:spPr>
        <p:txBody>
          <a:bodyPr/>
          <a:lstStyle/>
          <a:p>
            <a:pPr lvl="6">
              <a:buFont typeface="Wingdings" panose="05000000000000000000" pitchFamily="2" charset="2"/>
              <a:buChar char="Ø"/>
            </a:pPr>
            <a:r>
              <a:rPr lang="en-US" sz="1600" b="1" dirty="0"/>
              <a:t>INTRODUCTION</a:t>
            </a:r>
            <a:endParaRPr lang="en-US" sz="1600" b="1" dirty="0"/>
          </a:p>
          <a:p>
            <a:pPr marL="2628900" lvl="6" indent="0">
              <a:buNone/>
            </a:pPr>
            <a:endParaRPr lang="en-US" sz="1600" b="1" dirty="0"/>
          </a:p>
          <a:p>
            <a:pPr lvl="6">
              <a:buFont typeface="Wingdings" panose="05000000000000000000" pitchFamily="2" charset="2"/>
              <a:buChar char="Ø"/>
            </a:pPr>
            <a:r>
              <a:rPr lang="en-US" sz="1600" b="1" dirty="0"/>
              <a:t>OBJECTIVES</a:t>
            </a:r>
            <a:endParaRPr lang="en-US" sz="1600" b="1" dirty="0"/>
          </a:p>
          <a:p>
            <a:pPr lvl="6">
              <a:buFont typeface="Wingdings" panose="05000000000000000000" pitchFamily="2" charset="2"/>
              <a:buChar char="Ø"/>
            </a:pPr>
            <a:endParaRPr lang="en-US" sz="1600" b="1" dirty="0"/>
          </a:p>
          <a:p>
            <a:pPr lvl="6">
              <a:buFont typeface="Wingdings" panose="05000000000000000000" pitchFamily="2" charset="2"/>
              <a:buChar char="Ø"/>
            </a:pPr>
            <a:r>
              <a:rPr lang="en-US" sz="1600" b="1" dirty="0"/>
              <a:t>TECHNOLOGY USED</a:t>
            </a:r>
            <a:endParaRPr lang="en-US" sz="1600" b="1" dirty="0"/>
          </a:p>
          <a:p>
            <a:pPr marL="2628900" lvl="6" indent="0">
              <a:buNone/>
            </a:pPr>
            <a:endParaRPr lang="en-US" sz="1600" b="1" dirty="0"/>
          </a:p>
          <a:p>
            <a:pPr lvl="6">
              <a:buFont typeface="Wingdings" panose="05000000000000000000" pitchFamily="2" charset="2"/>
              <a:buChar char="Ø"/>
            </a:pPr>
            <a:r>
              <a:rPr lang="en-IN" sz="1600" b="1" dirty="0"/>
              <a:t>DESCRIPTION OF EACH MODULES</a:t>
            </a:r>
            <a:endParaRPr lang="en-IN" sz="1600" b="1" dirty="0"/>
          </a:p>
          <a:p>
            <a:pPr lvl="7">
              <a:buFont typeface="Wingdings" panose="05000000000000000000" pitchFamily="2" charset="2"/>
              <a:buChar char="§"/>
            </a:pPr>
            <a:r>
              <a:rPr lang="en-IN" sz="1600" b="1" dirty="0"/>
              <a:t>HOME PAGE</a:t>
            </a:r>
            <a:r>
              <a:rPr lang="en-US" altLang="en-IN" sz="1600" b="1" dirty="0"/>
              <a:t>, SIGNUP &amp; SIGNIN PAGE</a:t>
            </a:r>
            <a:endParaRPr lang="en-IN" sz="1600" b="1" dirty="0"/>
          </a:p>
          <a:p>
            <a:pPr lvl="7">
              <a:buFont typeface="Wingdings" panose="05000000000000000000" pitchFamily="2" charset="2"/>
              <a:buChar char="§"/>
            </a:pPr>
            <a:r>
              <a:rPr lang="en-IN" sz="1600" b="1" dirty="0"/>
              <a:t>ADMIN </a:t>
            </a:r>
            <a:r>
              <a:rPr lang="en-US" altLang="en-IN" sz="1600" b="1" dirty="0"/>
              <a:t>DASHBOARD</a:t>
            </a:r>
            <a:endParaRPr lang="en-IN" sz="1600" b="1" dirty="0"/>
          </a:p>
          <a:p>
            <a:pPr lvl="7">
              <a:buFont typeface="Wingdings" panose="05000000000000000000" pitchFamily="2" charset="2"/>
              <a:buChar char="§"/>
            </a:pPr>
            <a:r>
              <a:rPr lang="en-IN" sz="1600" b="1" dirty="0"/>
              <a:t>STUDENT </a:t>
            </a:r>
            <a:r>
              <a:rPr lang="en-US" altLang="en-IN" sz="1600" b="1" dirty="0">
                <a:sym typeface="+mn-ea"/>
              </a:rPr>
              <a:t>DASHBOARD</a:t>
            </a:r>
            <a:endParaRPr lang="en-IN" sz="1600" b="1" dirty="0"/>
          </a:p>
          <a:p>
            <a:pPr marL="2743200" lvl="6" indent="0">
              <a:buNone/>
            </a:pPr>
            <a:endParaRPr lang="en-IN" sz="1600" b="1" dirty="0"/>
          </a:p>
          <a:p>
            <a:pPr lvl="6">
              <a:buFont typeface="Wingdings" panose="05000000000000000000" pitchFamily="2" charset="2"/>
              <a:buChar char="Ø"/>
            </a:pPr>
            <a:r>
              <a:rPr lang="en-IN" sz="1600" b="1" dirty="0"/>
              <a:t>DFD(0 LEVEL)</a:t>
            </a:r>
            <a:endParaRPr lang="en-IN" sz="1600" b="1" dirty="0"/>
          </a:p>
          <a:p>
            <a:pPr lvl="6">
              <a:buFont typeface="Wingdings" panose="05000000000000000000" pitchFamily="2" charset="2"/>
              <a:buChar char="Ø"/>
            </a:pPr>
            <a:r>
              <a:rPr lang="en-IN" sz="1600" b="1" dirty="0"/>
              <a:t>DFD(1 LEVEL)</a:t>
            </a:r>
            <a:endParaRPr lang="en-IN" sz="1600" b="1" dirty="0"/>
          </a:p>
          <a:p>
            <a:pPr lvl="6">
              <a:buFont typeface="Wingdings" panose="05000000000000000000" pitchFamily="2" charset="2"/>
              <a:buChar char="Ø"/>
            </a:pPr>
            <a:r>
              <a:rPr lang="en-IN" sz="1600" b="1" dirty="0"/>
              <a:t>DFD(2 LEVEL)</a:t>
            </a:r>
            <a:endParaRPr lang="en-IN" sz="1600" b="1" dirty="0"/>
          </a:p>
          <a:p>
            <a:pPr lvl="6">
              <a:buFont typeface="Wingdings" panose="05000000000000000000" pitchFamily="2" charset="2"/>
              <a:buChar char="Ø"/>
            </a:pPr>
            <a:endParaRPr lang="en-IN" sz="1600" b="1" dirty="0"/>
          </a:p>
          <a:p>
            <a:pPr lvl="6">
              <a:lnSpc>
                <a:spcPct val="150000"/>
              </a:lnSpc>
              <a:buFont typeface="Wingdings" panose="05000000000000000000" pitchFamily="2" charset="2"/>
              <a:buChar char="Ø"/>
            </a:pPr>
            <a:r>
              <a:rPr lang="en-IN" sz="1600" b="1" dirty="0"/>
              <a:t>ERD(ENTITY RELATIONSHIP DIAGRAM)</a:t>
            </a:r>
            <a:endParaRPr lang="en-IN" sz="1600" b="1" dirty="0"/>
          </a:p>
          <a:p>
            <a:pPr lvl="6">
              <a:lnSpc>
                <a:spcPct val="150000"/>
              </a:lnSpc>
              <a:buFont typeface="Wingdings" panose="05000000000000000000" pitchFamily="2" charset="2"/>
              <a:buChar char="Ø"/>
            </a:pPr>
            <a:r>
              <a:rPr lang="en-US" altLang="en-IN" sz="1600" b="1" dirty="0"/>
              <a:t>FUTURE SCOPE</a:t>
            </a:r>
            <a:endParaRPr lang="en-IN" sz="1600" b="1" dirty="0"/>
          </a:p>
          <a:p>
            <a:pPr lvl="6">
              <a:lnSpc>
                <a:spcPct val="150000"/>
              </a:lnSpc>
              <a:buFont typeface="Wingdings" panose="05000000000000000000" pitchFamily="2" charset="2"/>
              <a:buChar char="Ø"/>
            </a:pPr>
            <a:r>
              <a:rPr lang="en-IN" sz="1600" b="1" dirty="0"/>
              <a:t>CONCLUSION</a:t>
            </a:r>
            <a:endParaRPr lang="en-IN" sz="1600" b="1"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pPr algn="l"/>
            <a:r>
              <a:rPr lang="en-US" sz="2400" b="1" u="sng">
                <a:solidFill>
                  <a:schemeClr val="accent1">
                    <a:lumMod val="50000"/>
                  </a:schemeClr>
                </a:solidFill>
              </a:rPr>
              <a:t>Result List</a:t>
            </a:r>
            <a:endParaRPr lang="en-US" sz="2400" b="1" u="sng">
              <a:solidFill>
                <a:schemeClr val="accent1">
                  <a:lumMod val="50000"/>
                </a:schemeClr>
              </a:solidFill>
            </a:endParaRPr>
          </a:p>
        </p:txBody>
      </p:sp>
      <p:sp>
        <p:nvSpPr>
          <p:cNvPr id="3" name="Content Placeholder 2"/>
          <p:cNvSpPr>
            <a:spLocks noGrp="1"/>
          </p:cNvSpPr>
          <p:nvPr>
            <p:ph sz="half" idx="1"/>
          </p:nvPr>
        </p:nvSpPr>
        <p:spPr>
          <a:xfrm>
            <a:off x="609600" y="1417955"/>
            <a:ext cx="2603500" cy="4526280"/>
          </a:xfrm>
        </p:spPr>
        <p:txBody>
          <a:bodyPr/>
          <a:p>
            <a:pPr marL="0" indent="0">
              <a:buNone/>
            </a:pPr>
            <a:r>
              <a:rPr lang="en-US" sz="2400">
                <a:latin typeface="Times New Roman" panose="02020603050405020304" pitchFamily="18" charset="0"/>
                <a:cs typeface="Times New Roman" panose="02020603050405020304" pitchFamily="18" charset="0"/>
              </a:rPr>
              <a:t>Here admin can see all the result listed that are assigned previously.</a:t>
            </a:r>
            <a:endParaRPr lang="en-US" sz="240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sz="half" idx="2"/>
          </p:nvPr>
        </p:nvPicPr>
        <p:blipFill>
          <a:blip r:embed="rId1"/>
          <a:stretch>
            <a:fillRect/>
          </a:stretch>
        </p:blipFill>
        <p:spPr>
          <a:xfrm>
            <a:off x="3456940" y="1304925"/>
            <a:ext cx="7560945" cy="407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354965"/>
            <a:ext cx="10972800" cy="768350"/>
          </a:xfrm>
        </p:spPr>
        <p:txBody>
          <a:bodyPr/>
          <a:p>
            <a:pPr algn="l"/>
            <a:r>
              <a:rPr lang="en-US" sz="2400" b="1" u="sng">
                <a:solidFill>
                  <a:schemeClr val="accent1">
                    <a:lumMod val="50000"/>
                  </a:schemeClr>
                </a:solidFill>
                <a:effectLst>
                  <a:outerShdw blurRad="38100" dist="38100" dir="2700000" algn="tl">
                    <a:srgbClr val="000000">
                      <a:alpha val="43137"/>
                    </a:srgbClr>
                  </a:outerShdw>
                </a:effectLst>
              </a:rPr>
              <a:t>Edit Result :</a:t>
            </a:r>
            <a:r>
              <a:rPr lang="en-US" sz="2400" b="1">
                <a:solidFill>
                  <a:schemeClr val="accent1">
                    <a:lumMod val="50000"/>
                  </a:schemeClr>
                </a:solidFill>
                <a:effectLst/>
              </a:rPr>
              <a:t> Source code</a:t>
            </a:r>
            <a:endParaRPr lang="en-US" sz="2400" b="1">
              <a:solidFill>
                <a:schemeClr val="accent1">
                  <a:lumMod val="50000"/>
                </a:schemeClr>
              </a:solidFill>
              <a:effectLst/>
            </a:endParaRPr>
          </a:p>
        </p:txBody>
      </p:sp>
      <p:pic>
        <p:nvPicPr>
          <p:cNvPr id="4" name="Content Placeholder 3"/>
          <p:cNvPicPr>
            <a:picLocks noChangeAspect="1"/>
          </p:cNvPicPr>
          <p:nvPr>
            <p:ph sz="half" idx="1"/>
          </p:nvPr>
        </p:nvPicPr>
        <p:blipFill>
          <a:blip r:embed="rId1"/>
          <a:stretch>
            <a:fillRect/>
          </a:stretch>
        </p:blipFill>
        <p:spPr>
          <a:xfrm>
            <a:off x="477520" y="1542415"/>
            <a:ext cx="6381115" cy="4640580"/>
          </a:xfrm>
          <a:prstGeom prst="rect">
            <a:avLst/>
          </a:prstGeom>
        </p:spPr>
      </p:pic>
      <p:pic>
        <p:nvPicPr>
          <p:cNvPr id="5" name="Content Placeholder 4"/>
          <p:cNvPicPr>
            <a:picLocks noChangeAspect="1"/>
          </p:cNvPicPr>
          <p:nvPr>
            <p:ph sz="half" idx="2"/>
          </p:nvPr>
        </p:nvPicPr>
        <p:blipFill>
          <a:blip r:embed="rId2"/>
          <a:stretch>
            <a:fillRect/>
          </a:stretch>
        </p:blipFill>
        <p:spPr>
          <a:xfrm>
            <a:off x="7057390" y="1562735"/>
            <a:ext cx="4642485" cy="3732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274955"/>
            <a:ext cx="10972800" cy="828675"/>
          </a:xfrm>
        </p:spPr>
        <p:txBody>
          <a:bodyPr/>
          <a:p>
            <a:pPr algn="l"/>
            <a:r>
              <a:rPr lang="en-US" sz="2400" b="1" u="sng">
                <a:solidFill>
                  <a:schemeClr val="accent1">
                    <a:lumMod val="50000"/>
                  </a:schemeClr>
                </a:solidFill>
              </a:rPr>
              <a:t>Edit Result</a:t>
            </a:r>
            <a:endParaRPr lang="en-US" sz="2400" b="1" u="sng">
              <a:solidFill>
                <a:schemeClr val="accent1">
                  <a:lumMod val="50000"/>
                </a:schemeClr>
              </a:solidFill>
            </a:endParaRPr>
          </a:p>
        </p:txBody>
      </p:sp>
      <p:sp>
        <p:nvSpPr>
          <p:cNvPr id="3" name="Content Placeholder 2"/>
          <p:cNvSpPr>
            <a:spLocks noGrp="1"/>
          </p:cNvSpPr>
          <p:nvPr>
            <p:ph sz="half" idx="1"/>
          </p:nvPr>
        </p:nvSpPr>
        <p:spPr>
          <a:xfrm>
            <a:off x="609600" y="1336040"/>
            <a:ext cx="2592705" cy="4526280"/>
          </a:xfrm>
        </p:spPr>
        <p:txBody>
          <a:bodyPr/>
          <a:p>
            <a:pPr marL="0" indent="0">
              <a:buNone/>
            </a:pPr>
            <a:r>
              <a:rPr lang="en-US" sz="2400">
                <a:latin typeface="Times New Roman" panose="02020603050405020304" pitchFamily="18" charset="0"/>
                <a:cs typeface="Times New Roman" panose="02020603050405020304" pitchFamily="18" charset="0"/>
                <a:sym typeface="+mn-ea"/>
              </a:rPr>
              <a:t>Here an admin can edit the result of a student  if admin makes any mistake(s) or forget to input about the subject.</a:t>
            </a:r>
            <a:endParaRPr lang="en-US" sz="2400">
              <a:latin typeface="Times New Roman" panose="02020603050405020304" pitchFamily="18" charset="0"/>
              <a:cs typeface="Times New Roman" panose="02020603050405020304" pitchFamily="18" charset="0"/>
            </a:endParaRPr>
          </a:p>
          <a:p>
            <a:pPr marL="0" indent="0">
              <a:buNone/>
            </a:pPr>
            <a:endParaRPr lang="en-US" sz="2400"/>
          </a:p>
        </p:txBody>
      </p:sp>
      <p:pic>
        <p:nvPicPr>
          <p:cNvPr id="5" name="Content Placeholder 4"/>
          <p:cNvPicPr>
            <a:picLocks noChangeAspect="1"/>
          </p:cNvPicPr>
          <p:nvPr>
            <p:ph sz="half" idx="2"/>
          </p:nvPr>
        </p:nvPicPr>
        <p:blipFill>
          <a:blip r:embed="rId1"/>
          <a:stretch>
            <a:fillRect/>
          </a:stretch>
        </p:blipFill>
        <p:spPr>
          <a:xfrm>
            <a:off x="3693160" y="1336040"/>
            <a:ext cx="7889240" cy="4657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224155"/>
            <a:ext cx="10972800" cy="920115"/>
          </a:xfrm>
        </p:spPr>
        <p:txBody>
          <a:bodyPr/>
          <a:p>
            <a:r>
              <a:rPr lang="en-US" b="1"/>
              <a:t>Admin Dashboard</a:t>
            </a:r>
            <a:r>
              <a:rPr lang="en-US"/>
              <a:t>(</a:t>
            </a:r>
            <a:r>
              <a:rPr lang="en-US" i="1"/>
              <a:t>Result Panel</a:t>
            </a:r>
            <a:r>
              <a:rPr lang="en-US"/>
              <a:t>)</a:t>
            </a:r>
            <a:endParaRPr lang="en-US"/>
          </a:p>
        </p:txBody>
      </p:sp>
      <p:sp>
        <p:nvSpPr>
          <p:cNvPr id="3" name="Content Placeholder 2"/>
          <p:cNvSpPr>
            <a:spLocks noGrp="1"/>
          </p:cNvSpPr>
          <p:nvPr>
            <p:ph sz="half" idx="1"/>
          </p:nvPr>
        </p:nvSpPr>
        <p:spPr>
          <a:xfrm>
            <a:off x="528320" y="1144270"/>
            <a:ext cx="5376545" cy="554355"/>
          </a:xfrm>
        </p:spPr>
        <p:txBody>
          <a:bodyPr/>
          <a:p>
            <a:pPr marL="0" indent="0">
              <a:buNone/>
            </a:pPr>
            <a:r>
              <a:rPr lang="en-US" sz="2400" b="1" u="sng">
                <a:solidFill>
                  <a:schemeClr val="accent1">
                    <a:lumMod val="50000"/>
                  </a:schemeClr>
                </a:solidFill>
                <a:effectLst>
                  <a:outerShdw blurRad="38100" dist="38100" dir="2700000" algn="tl">
                    <a:srgbClr val="000000">
                      <a:alpha val="43137"/>
                    </a:srgbClr>
                  </a:outerShdw>
                </a:effectLst>
              </a:rPr>
              <a:t>Add Result :</a:t>
            </a:r>
            <a:r>
              <a:rPr lang="en-US" sz="2400" b="1">
                <a:solidFill>
                  <a:schemeClr val="accent1">
                    <a:lumMod val="50000"/>
                  </a:schemeClr>
                </a:solidFill>
              </a:rPr>
              <a:t> Source code</a:t>
            </a:r>
            <a:endParaRPr lang="en-US" sz="2400" b="1">
              <a:solidFill>
                <a:schemeClr val="accent1">
                  <a:lumMod val="50000"/>
                </a:schemeClr>
              </a:solidFill>
            </a:endParaRPr>
          </a:p>
        </p:txBody>
      </p:sp>
      <p:pic>
        <p:nvPicPr>
          <p:cNvPr id="4" name="Content Placeholder 3"/>
          <p:cNvPicPr>
            <a:picLocks noChangeAspect="1"/>
          </p:cNvPicPr>
          <p:nvPr>
            <p:ph sz="half" idx="2"/>
          </p:nvPr>
        </p:nvPicPr>
        <p:blipFill>
          <a:blip r:embed="rId1"/>
          <a:stretch>
            <a:fillRect/>
          </a:stretch>
        </p:blipFill>
        <p:spPr>
          <a:xfrm>
            <a:off x="443865" y="1698625"/>
            <a:ext cx="5601970" cy="4886960"/>
          </a:xfrm>
          <a:prstGeom prst="rect">
            <a:avLst/>
          </a:prstGeom>
        </p:spPr>
      </p:pic>
      <p:pic>
        <p:nvPicPr>
          <p:cNvPr id="5" name="Picture 4"/>
          <p:cNvPicPr>
            <a:picLocks noChangeAspect="1"/>
          </p:cNvPicPr>
          <p:nvPr/>
        </p:nvPicPr>
        <p:blipFill>
          <a:blip r:embed="rId2"/>
          <a:stretch>
            <a:fillRect/>
          </a:stretch>
        </p:blipFill>
        <p:spPr>
          <a:xfrm>
            <a:off x="6185535" y="1698625"/>
            <a:ext cx="5623560" cy="452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274955"/>
            <a:ext cx="10972800" cy="817880"/>
          </a:xfrm>
        </p:spPr>
        <p:txBody>
          <a:bodyPr/>
          <a:p>
            <a:pPr algn="l"/>
            <a:r>
              <a:rPr lang="en-US" sz="2400" b="1" u="sng">
                <a:solidFill>
                  <a:schemeClr val="accent1">
                    <a:lumMod val="50000"/>
                  </a:schemeClr>
                </a:solidFill>
                <a:effectLst>
                  <a:outerShdw blurRad="38100" dist="38100" dir="2700000" algn="tl">
                    <a:srgbClr val="000000">
                      <a:alpha val="43137"/>
                    </a:srgbClr>
                  </a:outerShdw>
                </a:effectLst>
                <a:sym typeface="+mn-ea"/>
              </a:rPr>
              <a:t>Add Result :</a:t>
            </a:r>
            <a:endParaRPr lang="en-US" sz="2400"/>
          </a:p>
        </p:txBody>
      </p:sp>
      <p:sp>
        <p:nvSpPr>
          <p:cNvPr id="3" name="Content Placeholder 2"/>
          <p:cNvSpPr>
            <a:spLocks noGrp="1"/>
          </p:cNvSpPr>
          <p:nvPr>
            <p:ph sz="half" idx="1"/>
          </p:nvPr>
        </p:nvSpPr>
        <p:spPr>
          <a:xfrm>
            <a:off x="609600" y="1092835"/>
            <a:ext cx="2766060" cy="4526280"/>
          </a:xfrm>
        </p:spPr>
        <p:txBody>
          <a:bodyPr/>
          <a:p>
            <a:pPr marL="0" indent="0">
              <a:buNone/>
            </a:pPr>
            <a:r>
              <a:rPr lang="en-US" sz="2400"/>
              <a:t>In this page admin can assign new result to a particular student.</a:t>
            </a:r>
            <a:endParaRPr lang="en-US" sz="2400"/>
          </a:p>
        </p:txBody>
      </p:sp>
      <p:pic>
        <p:nvPicPr>
          <p:cNvPr id="5" name="Content Placeholder 4"/>
          <p:cNvPicPr>
            <a:picLocks noChangeAspect="1"/>
          </p:cNvPicPr>
          <p:nvPr>
            <p:ph sz="half" idx="2"/>
          </p:nvPr>
        </p:nvPicPr>
        <p:blipFill>
          <a:blip r:embed="rId1"/>
          <a:stretch>
            <a:fillRect/>
          </a:stretch>
        </p:blipFill>
        <p:spPr>
          <a:xfrm>
            <a:off x="3838575" y="1092835"/>
            <a:ext cx="7960360" cy="4475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274955"/>
            <a:ext cx="10972800" cy="858520"/>
          </a:xfrm>
        </p:spPr>
        <p:txBody>
          <a:bodyPr/>
          <a:p>
            <a:r>
              <a:rPr lang="en-US" b="1"/>
              <a:t>Admin Dashboard</a:t>
            </a:r>
            <a:r>
              <a:rPr lang="en-US"/>
              <a:t>(</a:t>
            </a:r>
            <a:r>
              <a:rPr lang="en-US" i="1"/>
              <a:t>Notice Board</a:t>
            </a:r>
            <a:r>
              <a:rPr lang="en-US"/>
              <a:t>)</a:t>
            </a:r>
            <a:endParaRPr lang="en-US"/>
          </a:p>
        </p:txBody>
      </p:sp>
      <p:sp>
        <p:nvSpPr>
          <p:cNvPr id="3" name="Content Placeholder 2"/>
          <p:cNvSpPr>
            <a:spLocks noGrp="1"/>
          </p:cNvSpPr>
          <p:nvPr>
            <p:ph sz="half" idx="1"/>
          </p:nvPr>
        </p:nvSpPr>
        <p:spPr>
          <a:xfrm>
            <a:off x="528320" y="1234440"/>
            <a:ext cx="7804150" cy="521335"/>
          </a:xfrm>
        </p:spPr>
        <p:txBody>
          <a:bodyPr/>
          <a:p>
            <a:pPr marL="0" indent="0">
              <a:buNone/>
            </a:pPr>
            <a:r>
              <a:rPr lang="en-US" sz="2400" b="1" u="sng">
                <a:solidFill>
                  <a:schemeClr val="accent1">
                    <a:lumMod val="50000"/>
                  </a:schemeClr>
                </a:solidFill>
                <a:effectLst>
                  <a:outerShdw blurRad="38100" dist="38100" dir="2700000" algn="tl">
                    <a:srgbClr val="000000">
                      <a:alpha val="43137"/>
                    </a:srgbClr>
                  </a:outerShdw>
                </a:effectLst>
              </a:rPr>
              <a:t>Notice Board :</a:t>
            </a:r>
            <a:r>
              <a:rPr lang="en-US" sz="2400" b="1">
                <a:solidFill>
                  <a:schemeClr val="accent1">
                    <a:lumMod val="50000"/>
                  </a:schemeClr>
                </a:solidFill>
                <a:effectLst>
                  <a:outerShdw blurRad="38100" dist="38100" dir="2700000" algn="tl">
                    <a:srgbClr val="000000">
                      <a:alpha val="43137"/>
                    </a:srgbClr>
                  </a:outerShdw>
                </a:effectLst>
              </a:rPr>
              <a:t> </a:t>
            </a:r>
            <a:r>
              <a:rPr lang="en-US" sz="2400" b="1">
                <a:solidFill>
                  <a:schemeClr val="accent1">
                    <a:lumMod val="50000"/>
                  </a:schemeClr>
                </a:solidFill>
                <a:effectLst/>
              </a:rPr>
              <a:t>Source code</a:t>
            </a:r>
            <a:endParaRPr lang="en-US" sz="2400" b="1">
              <a:solidFill>
                <a:schemeClr val="accent1">
                  <a:lumMod val="50000"/>
                </a:schemeClr>
              </a:solidFill>
              <a:effectLst/>
            </a:endParaRPr>
          </a:p>
        </p:txBody>
      </p:sp>
      <p:pic>
        <p:nvPicPr>
          <p:cNvPr id="4" name="Content Placeholder 3"/>
          <p:cNvPicPr>
            <a:picLocks noChangeAspect="1"/>
          </p:cNvPicPr>
          <p:nvPr>
            <p:ph sz="half" idx="2"/>
          </p:nvPr>
        </p:nvPicPr>
        <p:blipFill>
          <a:blip r:embed="rId1"/>
          <a:stretch>
            <a:fillRect/>
          </a:stretch>
        </p:blipFill>
        <p:spPr>
          <a:xfrm>
            <a:off x="609600" y="1856740"/>
            <a:ext cx="5574665" cy="4825365"/>
          </a:xfrm>
          <a:prstGeom prst="rect">
            <a:avLst/>
          </a:prstGeom>
        </p:spPr>
      </p:pic>
      <p:pic>
        <p:nvPicPr>
          <p:cNvPr id="5" name="Picture 4"/>
          <p:cNvPicPr>
            <a:picLocks noChangeAspect="1"/>
          </p:cNvPicPr>
          <p:nvPr/>
        </p:nvPicPr>
        <p:blipFill>
          <a:blip r:embed="rId2"/>
          <a:stretch>
            <a:fillRect/>
          </a:stretch>
        </p:blipFill>
        <p:spPr>
          <a:xfrm>
            <a:off x="6977380" y="1856740"/>
            <a:ext cx="4415155" cy="4745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508635"/>
            <a:ext cx="2408555" cy="767080"/>
          </a:xfrm>
        </p:spPr>
        <p:txBody>
          <a:bodyPr/>
          <a:p>
            <a:pPr algn="l"/>
            <a:r>
              <a:rPr lang="en-US" sz="2400" b="1" u="sng">
                <a:solidFill>
                  <a:schemeClr val="accent1">
                    <a:lumMod val="50000"/>
                  </a:schemeClr>
                </a:solidFill>
                <a:effectLst>
                  <a:outerShdw blurRad="38100" dist="38100" dir="2700000" algn="tl">
                    <a:srgbClr val="000000">
                      <a:alpha val="43137"/>
                    </a:srgbClr>
                  </a:outerShdw>
                </a:effectLst>
                <a:sym typeface="+mn-ea"/>
              </a:rPr>
              <a:t>Notice Board :</a:t>
            </a:r>
            <a:endParaRPr lang="en-US" sz="2400"/>
          </a:p>
        </p:txBody>
      </p:sp>
      <p:sp>
        <p:nvSpPr>
          <p:cNvPr id="3" name="Content Placeholder 2"/>
          <p:cNvSpPr>
            <a:spLocks noGrp="1"/>
          </p:cNvSpPr>
          <p:nvPr>
            <p:ph sz="half" idx="1"/>
          </p:nvPr>
        </p:nvSpPr>
        <p:spPr>
          <a:xfrm>
            <a:off x="609600" y="1366520"/>
            <a:ext cx="2521585" cy="4526280"/>
          </a:xfrm>
        </p:spPr>
        <p:txBody>
          <a:bodyPr/>
          <a:p>
            <a:pPr marL="0" indent="0">
              <a:buNone/>
            </a:pPr>
            <a:r>
              <a:rPr lang="en-US" sz="2400">
                <a:latin typeface="Times New Roman" panose="02020603050405020304" pitchFamily="18" charset="0"/>
                <a:cs typeface="Times New Roman" panose="02020603050405020304" pitchFamily="18" charset="0"/>
              </a:rPr>
              <a:t>From here admin can assign notice for the students.</a:t>
            </a:r>
            <a:endParaRPr lang="en-US" sz="2400">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2"/>
          </p:nvPr>
        </p:nvPicPr>
        <p:blipFill>
          <a:blip r:embed="rId1"/>
          <a:stretch>
            <a:fillRect/>
          </a:stretch>
        </p:blipFill>
        <p:spPr>
          <a:xfrm>
            <a:off x="4123055" y="1275715"/>
            <a:ext cx="7074535" cy="3750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4" name="Title 3"/>
          <p:cNvSpPr>
            <a:spLocks noGrp="1"/>
          </p:cNvSpPr>
          <p:nvPr>
            <p:ph type="title"/>
          </p:nvPr>
        </p:nvSpPr>
        <p:spPr>
          <a:xfrm>
            <a:off x="609600" y="2790508"/>
            <a:ext cx="10972800" cy="1143000"/>
          </a:xfrm>
        </p:spPr>
        <p:txBody>
          <a:bodyPr/>
          <a:p>
            <a:r>
              <a:rPr lang="en-US" sz="7200" b="1">
                <a:ln w="6600">
                  <a:solidFill>
                    <a:schemeClr val="accent2"/>
                  </a:solidFill>
                  <a:prstDash val="solid"/>
                </a:ln>
                <a:solidFill>
                  <a:schemeClr val="accent6">
                    <a:lumMod val="50000"/>
                  </a:schemeClr>
                </a:solidFill>
                <a:effectLst>
                  <a:outerShdw dist="38100" dir="2700000" algn="tl" rotWithShape="0">
                    <a:schemeClr val="accent2"/>
                  </a:outerShdw>
                  <a:reflection blurRad="6350" stA="55000" endA="50" endPos="85000" dist="60007" dir="5400000" sy="-100000" algn="bl" rotWithShape="0"/>
                </a:effectLst>
              </a:rPr>
              <a:t>Student Dashboard</a:t>
            </a:r>
            <a:endParaRPr lang="en-US" sz="7200" b="1">
              <a:ln w="6600">
                <a:solidFill>
                  <a:schemeClr val="accent2"/>
                </a:solidFill>
                <a:prstDash val="solid"/>
              </a:ln>
              <a:solidFill>
                <a:schemeClr val="accent6">
                  <a:lumMod val="50000"/>
                </a:schemeClr>
              </a:solidFill>
              <a:effectLst>
                <a:outerShdw dist="38100" dir="2700000" algn="tl" rotWithShape="0">
                  <a:schemeClr val="accent2"/>
                </a:outerShdw>
                <a:reflection blurRad="6350" stA="55000" endA="50" endPos="85000" dist="60007" dir="5400000" sy="-100000" algn="bl" rotWithShape="0"/>
              </a:effectLst>
            </a:endParaRPr>
          </a:p>
        </p:txBody>
      </p:sp>
      <p:cxnSp>
        <p:nvCxnSpPr>
          <p:cNvPr id="5" name="Straight Connector 4"/>
          <p:cNvCxnSpPr/>
          <p:nvPr/>
        </p:nvCxnSpPr>
        <p:spPr>
          <a:xfrm>
            <a:off x="1174115" y="3818255"/>
            <a:ext cx="9695180" cy="3810"/>
          </a:xfrm>
          <a:prstGeom prst="line">
            <a:avLst/>
          </a:prstGeom>
          <a:ln>
            <a:solidFill>
              <a:schemeClr val="accent2">
                <a:lumMod val="75000"/>
              </a:schemeClr>
            </a:solidFill>
          </a:ln>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193675"/>
            <a:ext cx="10972800" cy="788670"/>
          </a:xfrm>
        </p:spPr>
        <p:txBody>
          <a:bodyPr/>
          <a:p>
            <a:r>
              <a:rPr lang="en-US" b="1">
                <a:sym typeface="+mn-ea"/>
              </a:rPr>
              <a:t>Student Dashboard (</a:t>
            </a:r>
            <a:r>
              <a:rPr lang="en-US" i="1"/>
              <a:t>Dashboard</a:t>
            </a:r>
            <a:r>
              <a:rPr lang="en-US" b="1"/>
              <a:t>)</a:t>
            </a:r>
            <a:endParaRPr lang="en-US" b="1"/>
          </a:p>
        </p:txBody>
      </p:sp>
      <p:sp>
        <p:nvSpPr>
          <p:cNvPr id="3" name="Content Placeholder 2"/>
          <p:cNvSpPr>
            <a:spLocks noGrp="1"/>
          </p:cNvSpPr>
          <p:nvPr>
            <p:ph sz="half" idx="1"/>
          </p:nvPr>
        </p:nvSpPr>
        <p:spPr>
          <a:xfrm>
            <a:off x="436245" y="1208405"/>
            <a:ext cx="5376545" cy="554355"/>
          </a:xfrm>
        </p:spPr>
        <p:txBody>
          <a:bodyPr/>
          <a:p>
            <a:pPr marL="0" indent="0">
              <a:buNone/>
            </a:pPr>
            <a:r>
              <a:rPr lang="en-US" sz="2400" b="1" u="sng">
                <a:solidFill>
                  <a:schemeClr val="accent1">
                    <a:lumMod val="50000"/>
                  </a:schemeClr>
                </a:solidFill>
              </a:rPr>
              <a:t>Source code &amp; Webpage: </a:t>
            </a:r>
            <a:endParaRPr lang="en-US" sz="2400" b="1" u="sng">
              <a:solidFill>
                <a:schemeClr val="accent1">
                  <a:lumMod val="50000"/>
                </a:schemeClr>
              </a:solidFill>
            </a:endParaRPr>
          </a:p>
        </p:txBody>
      </p:sp>
      <p:pic>
        <p:nvPicPr>
          <p:cNvPr id="6" name="Content Placeholder 5"/>
          <p:cNvPicPr>
            <a:picLocks noChangeAspect="1"/>
          </p:cNvPicPr>
          <p:nvPr>
            <p:ph sz="half" idx="2"/>
          </p:nvPr>
        </p:nvPicPr>
        <p:blipFill>
          <a:blip r:embed="rId1"/>
          <a:stretch>
            <a:fillRect/>
          </a:stretch>
        </p:blipFill>
        <p:spPr>
          <a:xfrm>
            <a:off x="268605" y="2169160"/>
            <a:ext cx="5355590" cy="4053840"/>
          </a:xfrm>
          <a:prstGeom prst="rect">
            <a:avLst/>
          </a:prstGeom>
        </p:spPr>
      </p:pic>
      <p:pic>
        <p:nvPicPr>
          <p:cNvPr id="7" name="Picture 6"/>
          <p:cNvPicPr>
            <a:picLocks noChangeAspect="1"/>
          </p:cNvPicPr>
          <p:nvPr/>
        </p:nvPicPr>
        <p:blipFill>
          <a:blip r:embed="rId2"/>
          <a:stretch>
            <a:fillRect/>
          </a:stretch>
        </p:blipFill>
        <p:spPr>
          <a:xfrm>
            <a:off x="5812790" y="2169160"/>
            <a:ext cx="6076315" cy="3730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r>
              <a:rPr lang="en-US" b="1"/>
              <a:t>Student Dashboard(</a:t>
            </a:r>
            <a:r>
              <a:rPr lang="en-US" b="1" i="1"/>
              <a:t>Profile</a:t>
            </a:r>
            <a:r>
              <a:rPr lang="en-US" b="1"/>
              <a:t>)</a:t>
            </a:r>
            <a:endParaRPr lang="en-US" b="1"/>
          </a:p>
        </p:txBody>
      </p:sp>
      <p:sp>
        <p:nvSpPr>
          <p:cNvPr id="3" name="Content Placeholder 2"/>
          <p:cNvSpPr>
            <a:spLocks noGrp="1"/>
          </p:cNvSpPr>
          <p:nvPr>
            <p:ph sz="half" idx="1"/>
          </p:nvPr>
        </p:nvSpPr>
        <p:spPr>
          <a:xfrm>
            <a:off x="609600" y="1417955"/>
            <a:ext cx="2522220" cy="604520"/>
          </a:xfrm>
        </p:spPr>
        <p:txBody>
          <a:bodyPr/>
          <a:p>
            <a:pPr marL="0" indent="0">
              <a:buNone/>
            </a:pPr>
            <a:r>
              <a:rPr lang="en-US" sz="2400" b="1" u="sng">
                <a:solidFill>
                  <a:schemeClr val="accent1">
                    <a:lumMod val="50000"/>
                  </a:schemeClr>
                </a:solidFill>
              </a:rPr>
              <a:t>Source code :</a:t>
            </a:r>
            <a:endParaRPr lang="en-US" sz="2400" b="1" u="sng">
              <a:solidFill>
                <a:schemeClr val="accent1">
                  <a:lumMod val="50000"/>
                </a:schemeClr>
              </a:solidFill>
            </a:endParaRPr>
          </a:p>
        </p:txBody>
      </p:sp>
      <p:pic>
        <p:nvPicPr>
          <p:cNvPr id="4" name="Content Placeholder 3"/>
          <p:cNvPicPr>
            <a:picLocks noChangeAspect="1"/>
          </p:cNvPicPr>
          <p:nvPr>
            <p:ph sz="half" idx="2"/>
          </p:nvPr>
        </p:nvPicPr>
        <p:blipFill>
          <a:blip r:embed="rId1"/>
          <a:stretch>
            <a:fillRect/>
          </a:stretch>
        </p:blipFill>
        <p:spPr>
          <a:xfrm>
            <a:off x="347345" y="2090420"/>
            <a:ext cx="3168650" cy="4438650"/>
          </a:xfrm>
          <a:prstGeom prst="rect">
            <a:avLst/>
          </a:prstGeom>
        </p:spPr>
      </p:pic>
      <p:pic>
        <p:nvPicPr>
          <p:cNvPr id="5" name="Picture 4"/>
          <p:cNvPicPr>
            <a:picLocks noChangeAspect="1"/>
          </p:cNvPicPr>
          <p:nvPr/>
        </p:nvPicPr>
        <p:blipFill>
          <a:blip r:embed="rId2"/>
          <a:stretch>
            <a:fillRect/>
          </a:stretch>
        </p:blipFill>
        <p:spPr>
          <a:xfrm>
            <a:off x="3762375" y="2090420"/>
            <a:ext cx="4146550" cy="4330700"/>
          </a:xfrm>
          <a:prstGeom prst="rect">
            <a:avLst/>
          </a:prstGeom>
        </p:spPr>
      </p:pic>
      <p:pic>
        <p:nvPicPr>
          <p:cNvPr id="6" name="Picture 5"/>
          <p:cNvPicPr>
            <a:picLocks noChangeAspect="1"/>
          </p:cNvPicPr>
          <p:nvPr/>
        </p:nvPicPr>
        <p:blipFill>
          <a:blip r:embed="rId3"/>
          <a:stretch>
            <a:fillRect/>
          </a:stretch>
        </p:blipFill>
        <p:spPr>
          <a:xfrm>
            <a:off x="8074025" y="2090420"/>
            <a:ext cx="3761740" cy="2961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5368" y="314643"/>
            <a:ext cx="9981145" cy="714359"/>
          </a:xfrm>
        </p:spPr>
        <p:txBody>
          <a:bodyPr>
            <a:normAutofit/>
          </a:bodyPr>
          <a:lstStyle/>
          <a:p>
            <a:pPr algn="ctr"/>
            <a:r>
              <a:rPr lang="en-IN" sz="4000" b="1" dirty="0">
                <a:ln w="22225">
                  <a:solidFill>
                    <a:schemeClr val="accent1">
                      <a:lumMod val="60000"/>
                      <a:lumOff val="40000"/>
                    </a:schemeClr>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INTRODUCTION</a:t>
            </a:r>
            <a:endParaRPr lang="en-IN" sz="4000" b="1" dirty="0">
              <a:ln w="22225">
                <a:solidFill>
                  <a:schemeClr val="accent1">
                    <a:lumMod val="60000"/>
                    <a:lumOff val="40000"/>
                  </a:schemeClr>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3487420"/>
            <a:ext cx="11229975" cy="3230880"/>
          </a:xfrm>
        </p:spPr>
        <p:txBody>
          <a:bodyPr>
            <a:normAutofit fontScale="90000"/>
          </a:bodyPr>
          <a:lstStyle/>
          <a:p>
            <a:pPr marL="0" indent="0" algn="just">
              <a:buNone/>
            </a:pPr>
            <a:r>
              <a:rPr lang="en-US" sz="2000">
                <a:latin typeface="Times New Roman" panose="02020603050405020304" pitchFamily="18" charset="0"/>
                <a:ea typeface="Calibri" panose="020F0502020204030204" charset="0"/>
              </a:rPr>
              <a:t>In this project pertinent to the setting up of a automated student record system which enables the users of a college like student and faculty to access the important information with ease through a user friendly web application. This proposed system aims at eliminating the practice of time-consuming and vulnerable tradition of manual maintenance of student information in paper at the very basic level. In a college there are many departments all these departments provide various records regarding students. Most of these track records need to maintain information about the students. Thus, by proposing a computerized student record system will enable the users to access data at any time and any place. The student web portal enables huge storage of data and easy retrieval. There are many departments in a college thus but introducing a student web portal will centralize the administration and the entire system will work as one single entity. The paper work would be reduced and number of workers in each department staff also reduces as one single operator can run this web application</a:t>
            </a:r>
            <a:endParaRPr lang="en-US" sz="2000">
              <a:latin typeface="Times New Roman" panose="02020603050405020304" pitchFamily="18" charset="0"/>
              <a:ea typeface="Calibri" panose="020F050202020403020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86860" y="1271905"/>
            <a:ext cx="4018915" cy="2063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pPr algn="l"/>
            <a:r>
              <a:rPr lang="en-US" sz="2800" b="1" u="sng">
                <a:solidFill>
                  <a:schemeClr val="accent1">
                    <a:lumMod val="50000"/>
                  </a:schemeClr>
                </a:solidFill>
                <a:effectLst>
                  <a:outerShdw blurRad="38100" dist="38100" dir="2700000" algn="tl">
                    <a:srgbClr val="000000">
                      <a:alpha val="43137"/>
                    </a:srgbClr>
                  </a:outerShdw>
                </a:effectLst>
              </a:rPr>
              <a:t>Profile :</a:t>
            </a:r>
            <a:endParaRPr lang="en-US" sz="2800" b="1" u="sng">
              <a:solidFill>
                <a:schemeClr val="accent1">
                  <a:lumMod val="50000"/>
                </a:schemeClr>
              </a:solidFill>
              <a:effectLst>
                <a:outerShdw blurRad="38100" dist="38100" dir="2700000" algn="tl">
                  <a:srgbClr val="000000">
                    <a:alpha val="43137"/>
                  </a:srgbClr>
                </a:outerShdw>
              </a:effectLst>
            </a:endParaRPr>
          </a:p>
        </p:txBody>
      </p:sp>
      <p:sp>
        <p:nvSpPr>
          <p:cNvPr id="3" name="Content Placeholder 2"/>
          <p:cNvSpPr>
            <a:spLocks noGrp="1"/>
          </p:cNvSpPr>
          <p:nvPr>
            <p:ph sz="half" idx="1"/>
          </p:nvPr>
        </p:nvSpPr>
        <p:spPr>
          <a:xfrm>
            <a:off x="609600" y="1600200"/>
            <a:ext cx="2622550" cy="4526280"/>
          </a:xfrm>
        </p:spPr>
        <p:txBody>
          <a:bodyPr/>
          <a:p>
            <a:pPr marL="0" indent="0">
              <a:buNone/>
            </a:pPr>
            <a:r>
              <a:rPr lang="en-US" sz="2400">
                <a:latin typeface="Times New Roman" panose="02020603050405020304" pitchFamily="18" charset="0"/>
                <a:cs typeface="Times New Roman" panose="02020603050405020304" pitchFamily="18" charset="0"/>
              </a:rPr>
              <a:t>By clicking on the profile link students can see their details registered in the database.</a:t>
            </a:r>
            <a:endParaRPr lang="en-US" sz="2400">
              <a:latin typeface="Times New Roman" panose="02020603050405020304" pitchFamily="18" charset="0"/>
              <a:cs typeface="Times New Roman" panose="02020603050405020304" pitchFamily="18" charset="0"/>
            </a:endParaRPr>
          </a:p>
        </p:txBody>
      </p:sp>
      <p:pic>
        <p:nvPicPr>
          <p:cNvPr id="6" name="Content Placeholder 5"/>
          <p:cNvPicPr>
            <a:picLocks noChangeAspect="1"/>
          </p:cNvPicPr>
          <p:nvPr>
            <p:ph sz="half" idx="2"/>
          </p:nvPr>
        </p:nvPicPr>
        <p:blipFill>
          <a:blip r:embed="rId1"/>
          <a:stretch>
            <a:fillRect/>
          </a:stretch>
        </p:blipFill>
        <p:spPr>
          <a:xfrm>
            <a:off x="3580765" y="1600200"/>
            <a:ext cx="8321040" cy="4304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pPr algn="l"/>
            <a:r>
              <a:rPr lang="en-US" sz="2800" b="1" u="sng">
                <a:solidFill>
                  <a:schemeClr val="accent5">
                    <a:lumMod val="50000"/>
                  </a:schemeClr>
                </a:solidFill>
                <a:effectLst>
                  <a:outerShdw blurRad="38100" dist="38100" dir="2700000" algn="tl">
                    <a:srgbClr val="000000">
                      <a:alpha val="43137"/>
                    </a:srgbClr>
                  </a:outerShdw>
                </a:effectLst>
              </a:rPr>
              <a:t>Edit Profile :</a:t>
            </a:r>
            <a:r>
              <a:rPr lang="en-US" sz="2800" b="1">
                <a:solidFill>
                  <a:schemeClr val="accent5">
                    <a:lumMod val="50000"/>
                  </a:schemeClr>
                </a:solidFill>
                <a:effectLst/>
              </a:rPr>
              <a:t> </a:t>
            </a:r>
            <a:r>
              <a:rPr lang="en-US" sz="2800" b="1">
                <a:solidFill>
                  <a:schemeClr val="accent5">
                    <a:lumMod val="50000"/>
                  </a:schemeClr>
                </a:solidFill>
                <a:effectLst/>
                <a:sym typeface="+mn-ea"/>
              </a:rPr>
              <a:t>Source code</a:t>
            </a:r>
            <a:endParaRPr lang="en-US" sz="2800" b="1">
              <a:solidFill>
                <a:schemeClr val="accent5">
                  <a:lumMod val="50000"/>
                </a:schemeClr>
              </a:solidFill>
              <a:effectLst/>
            </a:endParaRPr>
          </a:p>
        </p:txBody>
      </p:sp>
      <p:pic>
        <p:nvPicPr>
          <p:cNvPr id="4" name="Content Placeholder 3"/>
          <p:cNvPicPr>
            <a:picLocks noChangeAspect="1"/>
          </p:cNvPicPr>
          <p:nvPr>
            <p:ph sz="half" idx="1"/>
          </p:nvPr>
        </p:nvPicPr>
        <p:blipFill>
          <a:blip r:embed="rId1"/>
          <a:stretch>
            <a:fillRect/>
          </a:stretch>
        </p:blipFill>
        <p:spPr>
          <a:xfrm>
            <a:off x="7315200" y="1758315"/>
            <a:ext cx="4476750" cy="2712085"/>
          </a:xfrm>
          <a:prstGeom prst="rect">
            <a:avLst/>
          </a:prstGeom>
        </p:spPr>
      </p:pic>
      <p:pic>
        <p:nvPicPr>
          <p:cNvPr id="5" name="Content Placeholder 4"/>
          <p:cNvPicPr>
            <a:picLocks noChangeAspect="1"/>
          </p:cNvPicPr>
          <p:nvPr>
            <p:ph sz="half" idx="2"/>
          </p:nvPr>
        </p:nvPicPr>
        <p:blipFill>
          <a:blip r:embed="rId2"/>
          <a:stretch>
            <a:fillRect/>
          </a:stretch>
        </p:blipFill>
        <p:spPr>
          <a:xfrm>
            <a:off x="459740" y="1758315"/>
            <a:ext cx="6603365" cy="381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pPr algn="l"/>
            <a:r>
              <a:rPr lang="en-US" sz="2400" b="1" u="sng">
                <a:solidFill>
                  <a:schemeClr val="accent5">
                    <a:lumMod val="50000"/>
                  </a:schemeClr>
                </a:solidFill>
                <a:effectLst>
                  <a:outerShdw blurRad="38100" dist="38100" dir="2700000" algn="tl">
                    <a:srgbClr val="000000">
                      <a:alpha val="43137"/>
                    </a:srgbClr>
                  </a:outerShdw>
                </a:effectLst>
              </a:rPr>
              <a:t>Edit Profile</a:t>
            </a:r>
            <a:endParaRPr lang="en-US" sz="2400" b="1" u="sng">
              <a:solidFill>
                <a:schemeClr val="accent5">
                  <a:lumMod val="50000"/>
                </a:schemeClr>
              </a:solidFill>
              <a:effectLst>
                <a:outerShdw blurRad="38100" dist="38100" dir="2700000" algn="tl">
                  <a:srgbClr val="000000">
                    <a:alpha val="43137"/>
                  </a:srgbClr>
                </a:outerShdw>
              </a:effectLst>
            </a:endParaRPr>
          </a:p>
        </p:txBody>
      </p:sp>
      <p:sp>
        <p:nvSpPr>
          <p:cNvPr id="3" name="Content Placeholder 2"/>
          <p:cNvSpPr>
            <a:spLocks noGrp="1"/>
          </p:cNvSpPr>
          <p:nvPr>
            <p:ph sz="half" idx="1"/>
          </p:nvPr>
        </p:nvSpPr>
        <p:spPr>
          <a:xfrm>
            <a:off x="609600" y="1600200"/>
            <a:ext cx="3091180" cy="4526280"/>
          </a:xfrm>
        </p:spPr>
        <p:txBody>
          <a:bodyPr/>
          <a:p>
            <a:pPr marL="0" indent="0">
              <a:buNone/>
            </a:pPr>
            <a:r>
              <a:rPr lang="en-US" sz="2400"/>
              <a:t>By clink edit button students can update their profile image as well as their email address.</a:t>
            </a:r>
            <a:endParaRPr lang="en-US" sz="2400"/>
          </a:p>
        </p:txBody>
      </p:sp>
      <p:pic>
        <p:nvPicPr>
          <p:cNvPr id="4" name="Content Placeholder 3"/>
          <p:cNvPicPr>
            <a:picLocks noChangeAspect="1"/>
          </p:cNvPicPr>
          <p:nvPr>
            <p:ph sz="half" idx="2"/>
          </p:nvPr>
        </p:nvPicPr>
        <p:blipFill>
          <a:blip r:embed="rId1"/>
          <a:stretch>
            <a:fillRect/>
          </a:stretch>
        </p:blipFill>
        <p:spPr>
          <a:xfrm>
            <a:off x="4123055" y="1600200"/>
            <a:ext cx="7141210" cy="3943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r>
              <a:rPr lang="en-US" b="1">
                <a:sym typeface="+mn-ea"/>
              </a:rPr>
              <a:t>Student Dashboard</a:t>
            </a:r>
            <a:r>
              <a:rPr lang="en-US">
                <a:sym typeface="+mn-ea"/>
              </a:rPr>
              <a:t>(</a:t>
            </a:r>
            <a:r>
              <a:rPr lang="en-US" i="1">
                <a:sym typeface="+mn-ea"/>
              </a:rPr>
              <a:t>Result</a:t>
            </a:r>
            <a:r>
              <a:rPr lang="en-US">
                <a:sym typeface="+mn-ea"/>
              </a:rPr>
              <a:t>)</a:t>
            </a:r>
            <a:endParaRPr lang="en-US"/>
          </a:p>
        </p:txBody>
      </p:sp>
      <p:sp>
        <p:nvSpPr>
          <p:cNvPr id="3" name="Content Placeholder 2"/>
          <p:cNvSpPr>
            <a:spLocks noGrp="1"/>
          </p:cNvSpPr>
          <p:nvPr>
            <p:ph sz="half" idx="1"/>
          </p:nvPr>
        </p:nvSpPr>
        <p:spPr/>
        <p:txBody>
          <a:bodyPr/>
          <a:p>
            <a:pPr marL="0" indent="0">
              <a:buNone/>
            </a:pPr>
            <a:r>
              <a:rPr lang="en-US" sz="2400" b="1" u="sng">
                <a:solidFill>
                  <a:schemeClr val="accent1">
                    <a:lumMod val="50000"/>
                  </a:schemeClr>
                </a:solidFill>
                <a:effectLst>
                  <a:outerShdw blurRad="38100" dist="38100" dir="2700000" algn="tl">
                    <a:srgbClr val="000000">
                      <a:alpha val="43137"/>
                    </a:srgbClr>
                  </a:outerShdw>
                </a:effectLst>
              </a:rPr>
              <a:t>Source code :</a:t>
            </a:r>
            <a:endParaRPr lang="en-US" sz="2400" b="1" u="sng">
              <a:solidFill>
                <a:schemeClr val="accent1">
                  <a:lumMod val="50000"/>
                </a:schemeClr>
              </a:solidFill>
              <a:effectLst>
                <a:outerShdw blurRad="38100" dist="38100" dir="2700000" algn="tl">
                  <a:srgbClr val="000000">
                    <a:alpha val="43137"/>
                  </a:srgbClr>
                </a:outerShdw>
              </a:effectLst>
            </a:endParaRPr>
          </a:p>
        </p:txBody>
      </p:sp>
      <p:pic>
        <p:nvPicPr>
          <p:cNvPr id="4" name="Content Placeholder 3"/>
          <p:cNvPicPr>
            <a:picLocks noChangeAspect="1"/>
          </p:cNvPicPr>
          <p:nvPr>
            <p:ph sz="half" idx="2"/>
          </p:nvPr>
        </p:nvPicPr>
        <p:blipFill>
          <a:blip r:embed="rId1"/>
          <a:stretch>
            <a:fillRect/>
          </a:stretch>
        </p:blipFill>
        <p:spPr>
          <a:xfrm>
            <a:off x="688975" y="2310765"/>
            <a:ext cx="6359525" cy="4008120"/>
          </a:xfrm>
          <a:prstGeom prst="rect">
            <a:avLst/>
          </a:prstGeom>
        </p:spPr>
      </p:pic>
      <p:pic>
        <p:nvPicPr>
          <p:cNvPr id="5" name="Picture 4"/>
          <p:cNvPicPr>
            <a:picLocks noChangeAspect="1"/>
          </p:cNvPicPr>
          <p:nvPr/>
        </p:nvPicPr>
        <p:blipFill>
          <a:blip r:embed="rId2"/>
          <a:stretch>
            <a:fillRect/>
          </a:stretch>
        </p:blipFill>
        <p:spPr>
          <a:xfrm>
            <a:off x="7881620" y="2197100"/>
            <a:ext cx="3152140" cy="4122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pPr algn="l"/>
            <a:r>
              <a:rPr lang="en-US" sz="2800" b="1" u="sng">
                <a:solidFill>
                  <a:schemeClr val="accent5">
                    <a:lumMod val="50000"/>
                  </a:schemeClr>
                </a:solidFill>
                <a:effectLst>
                  <a:outerShdw blurRad="38100" dist="38100" dir="2700000" algn="tl">
                    <a:srgbClr val="000000">
                      <a:alpha val="43137"/>
                    </a:srgbClr>
                  </a:outerShdw>
                </a:effectLst>
              </a:rPr>
              <a:t>Result :</a:t>
            </a:r>
            <a:endParaRPr lang="en-US" sz="2800" b="1" u="sng">
              <a:solidFill>
                <a:schemeClr val="accent5">
                  <a:lumMod val="50000"/>
                </a:schemeClr>
              </a:solidFill>
              <a:effectLst>
                <a:outerShdw blurRad="38100" dist="38100" dir="2700000" algn="tl">
                  <a:srgbClr val="000000">
                    <a:alpha val="43137"/>
                  </a:srgbClr>
                </a:outerShdw>
              </a:effectLst>
            </a:endParaRPr>
          </a:p>
        </p:txBody>
      </p:sp>
      <p:sp>
        <p:nvSpPr>
          <p:cNvPr id="5" name="Content Placeholder 4"/>
          <p:cNvSpPr>
            <a:spLocks noGrp="1"/>
          </p:cNvSpPr>
          <p:nvPr>
            <p:ph sz="half" idx="1"/>
          </p:nvPr>
        </p:nvSpPr>
        <p:spPr>
          <a:xfrm>
            <a:off x="609600" y="1600200"/>
            <a:ext cx="2541905" cy="4526280"/>
          </a:xfrm>
        </p:spPr>
        <p:txBody>
          <a:bodyPr/>
          <a:p>
            <a:pPr marL="0" indent="0">
              <a:buNone/>
            </a:pPr>
            <a:r>
              <a:rPr lang="en-US" sz="2400"/>
              <a:t>Here student can see the list of results semester wise.</a:t>
            </a:r>
            <a:endParaRPr lang="en-US" sz="2400"/>
          </a:p>
        </p:txBody>
      </p:sp>
      <p:pic>
        <p:nvPicPr>
          <p:cNvPr id="6" name="Content Placeholder 5"/>
          <p:cNvPicPr>
            <a:picLocks noChangeAspect="1"/>
          </p:cNvPicPr>
          <p:nvPr>
            <p:ph sz="half" idx="2"/>
          </p:nvPr>
        </p:nvPicPr>
        <p:blipFill>
          <a:blip r:embed="rId1"/>
          <a:stretch>
            <a:fillRect/>
          </a:stretch>
        </p:blipFill>
        <p:spPr>
          <a:xfrm>
            <a:off x="4021455" y="1600200"/>
            <a:ext cx="7092950" cy="398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5" name="Title 4"/>
          <p:cNvSpPr>
            <a:spLocks noGrp="1"/>
          </p:cNvSpPr>
          <p:nvPr>
            <p:ph type="title"/>
          </p:nvPr>
        </p:nvSpPr>
        <p:spPr/>
        <p:txBody>
          <a:bodyPr/>
          <a:p>
            <a:pPr algn="l"/>
            <a:r>
              <a:rPr lang="en-US" sz="2400" b="1" u="sng">
                <a:solidFill>
                  <a:schemeClr val="accent5">
                    <a:lumMod val="50000"/>
                  </a:schemeClr>
                </a:solidFill>
                <a:effectLst>
                  <a:outerShdw blurRad="38100" dist="38100" dir="2700000" algn="tl">
                    <a:srgbClr val="000000">
                      <a:alpha val="43137"/>
                    </a:srgbClr>
                  </a:outerShdw>
                </a:effectLst>
              </a:rPr>
              <a:t>View Result :</a:t>
            </a:r>
            <a:r>
              <a:rPr lang="en-US" sz="2400" b="1">
                <a:solidFill>
                  <a:schemeClr val="accent5">
                    <a:lumMod val="50000"/>
                  </a:schemeClr>
                </a:solidFill>
                <a:effectLst/>
              </a:rPr>
              <a:t> Source code</a:t>
            </a:r>
            <a:endParaRPr lang="en-US" sz="2400" b="1">
              <a:solidFill>
                <a:schemeClr val="accent5">
                  <a:lumMod val="50000"/>
                </a:schemeClr>
              </a:solidFill>
              <a:effectLst/>
            </a:endParaRPr>
          </a:p>
        </p:txBody>
      </p:sp>
      <p:pic>
        <p:nvPicPr>
          <p:cNvPr id="2" name="Content Placeholder 1"/>
          <p:cNvPicPr>
            <a:picLocks noChangeAspect="1"/>
          </p:cNvPicPr>
          <p:nvPr>
            <p:ph sz="half" idx="1"/>
          </p:nvPr>
        </p:nvPicPr>
        <p:blipFill>
          <a:blip r:embed="rId1"/>
          <a:stretch>
            <a:fillRect/>
          </a:stretch>
        </p:blipFill>
        <p:spPr>
          <a:xfrm>
            <a:off x="609600" y="1497965"/>
            <a:ext cx="3554730" cy="4937125"/>
          </a:xfrm>
          <a:prstGeom prst="rect">
            <a:avLst/>
          </a:prstGeom>
        </p:spPr>
      </p:pic>
      <p:pic>
        <p:nvPicPr>
          <p:cNvPr id="3" name="Content Placeholder 2"/>
          <p:cNvPicPr>
            <a:picLocks noChangeAspect="1"/>
          </p:cNvPicPr>
          <p:nvPr>
            <p:ph sz="half" idx="2"/>
          </p:nvPr>
        </p:nvPicPr>
        <p:blipFill>
          <a:blip r:embed="rId2"/>
          <a:stretch>
            <a:fillRect/>
          </a:stretch>
        </p:blipFill>
        <p:spPr>
          <a:xfrm>
            <a:off x="4445000" y="1497965"/>
            <a:ext cx="4102100" cy="2660650"/>
          </a:xfrm>
          <a:prstGeom prst="rect">
            <a:avLst/>
          </a:prstGeom>
        </p:spPr>
      </p:pic>
      <p:pic>
        <p:nvPicPr>
          <p:cNvPr id="4" name="Picture 3"/>
          <p:cNvPicPr>
            <a:picLocks noChangeAspect="1"/>
          </p:cNvPicPr>
          <p:nvPr/>
        </p:nvPicPr>
        <p:blipFill>
          <a:blip r:embed="rId3"/>
          <a:stretch>
            <a:fillRect/>
          </a:stretch>
        </p:blipFill>
        <p:spPr>
          <a:xfrm>
            <a:off x="8827770" y="1497965"/>
            <a:ext cx="2835910" cy="4937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u="sng" dirty="0">
                <a:solidFill>
                  <a:srgbClr val="0070C0"/>
                </a:solidFill>
              </a:rPr>
              <a:t>View result</a:t>
            </a:r>
            <a:endParaRPr lang="en-IN" sz="2400" b="1" u="sng" dirty="0">
              <a:solidFill>
                <a:srgbClr val="0070C0"/>
              </a:solidFill>
            </a:endParaRPr>
          </a:p>
        </p:txBody>
      </p:sp>
      <p:sp>
        <p:nvSpPr>
          <p:cNvPr id="3" name="Content Placeholder 2"/>
          <p:cNvSpPr>
            <a:spLocks noGrp="1"/>
          </p:cNvSpPr>
          <p:nvPr>
            <p:ph sz="half" idx="1"/>
          </p:nvPr>
        </p:nvSpPr>
        <p:spPr>
          <a:xfrm>
            <a:off x="609600" y="1600200"/>
            <a:ext cx="3040380" cy="4526280"/>
          </a:xfrm>
        </p:spPr>
        <p:txBody>
          <a:bodyPr/>
          <a:lstStyle/>
          <a:p>
            <a:pPr marL="0" indent="0">
              <a:buNone/>
            </a:pPr>
            <a:r>
              <a:rPr lang="en-US" altLang="en-IN" sz="2400" dirty="0">
                <a:effectLst/>
                <a:latin typeface="Times New Roman" panose="02020603050405020304" pitchFamily="18" charset="0"/>
                <a:ea typeface="Calibri" panose="020F0502020204030204" charset="0"/>
                <a:cs typeface="Times New Roman" panose="02020603050405020304" pitchFamily="18" charset="0"/>
              </a:rPr>
              <a:t>Students can see their provisional grade card and can download the grade card for future use. </a:t>
            </a:r>
            <a:endParaRPr lang="en-US" altLang="en-IN" sz="2400" dirty="0">
              <a:effectLst/>
              <a:latin typeface="Times New Roman" panose="02020603050405020304" pitchFamily="18" charset="0"/>
              <a:ea typeface="Calibri" panose="020F0502020204030204" charset="0"/>
              <a:cs typeface="Times New Roman" panose="02020603050405020304" pitchFamily="18" charset="0"/>
            </a:endParaRPr>
          </a:p>
        </p:txBody>
      </p:sp>
      <p:pic>
        <p:nvPicPr>
          <p:cNvPr id="4" name="Content Placeholder 3"/>
          <p:cNvPicPr>
            <a:picLocks noChangeAspect="1"/>
          </p:cNvPicPr>
          <p:nvPr>
            <p:ph sz="half" idx="2"/>
          </p:nvPr>
        </p:nvPicPr>
        <p:blipFill>
          <a:blip r:embed="rId1"/>
          <a:stretch>
            <a:fillRect/>
          </a:stretch>
        </p:blipFill>
        <p:spPr>
          <a:xfrm>
            <a:off x="3858895" y="1417955"/>
            <a:ext cx="7553325" cy="4300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828358"/>
            <a:ext cx="10515600" cy="2852737"/>
          </a:xfrm>
        </p:spPr>
        <p:txBody>
          <a:bodyPr/>
          <a:lstStyle/>
          <a:p>
            <a:r>
              <a:rPr lang="en-US" sz="8800" b="1">
                <a:ln w="6600">
                  <a:solidFill>
                    <a:schemeClr val="accent2"/>
                  </a:solidFill>
                  <a:prstDash val="solid"/>
                </a:ln>
                <a:solidFill>
                  <a:schemeClr val="accent6">
                    <a:lumMod val="60000"/>
                    <a:lumOff val="40000"/>
                  </a:schemeClr>
                </a:solidFill>
                <a:effectLst>
                  <a:outerShdw dist="38100" dir="2700000" algn="tl" rotWithShape="0">
                    <a:schemeClr val="accent2"/>
                  </a:outerShdw>
                  <a:reflection blurRad="6350" stA="55000" endA="50" endPos="85000" dist="29997" dir="5400000" sy="-100000" algn="bl" rotWithShape="0"/>
                </a:effectLst>
              </a:rPr>
              <a:t>DataBase</a:t>
            </a:r>
            <a:endParaRPr lang="en-US" sz="8800" b="1">
              <a:ln w="6600">
                <a:solidFill>
                  <a:schemeClr val="accent2"/>
                </a:solidFill>
                <a:prstDash val="solid"/>
              </a:ln>
              <a:solidFill>
                <a:schemeClr val="accent6">
                  <a:lumMod val="60000"/>
                  <a:lumOff val="40000"/>
                </a:schemeClr>
              </a:solidFill>
              <a:effectLst>
                <a:outerShdw dist="38100" dir="2700000" algn="tl" rotWithShape="0">
                  <a:schemeClr val="accent2"/>
                </a:outerShdw>
                <a:reflection blurRad="6350" stA="55000" endA="50" endPos="85000" dist="29997" dir="5400000" sy="-100000" algn="bl" rotWithShape="0"/>
              </a:effectLst>
            </a:endParaRPr>
          </a:p>
        </p:txBody>
      </p:sp>
      <p:sp>
        <p:nvSpPr>
          <p:cNvPr id="7" name="Text Placeholder 6"/>
          <p:cNvSpPr>
            <a:spLocks noGrp="1"/>
          </p:cNvSpPr>
          <p:nvPr>
            <p:ph type="body" idx="1"/>
          </p:nvPr>
        </p:nvSpPr>
        <p:spPr/>
        <p:txBody>
          <a:bodyPr/>
          <a:p>
            <a:pPr algn="ctr"/>
            <a:r>
              <a:rPr lang="en-US" sz="3200" b="1">
                <a:solidFill>
                  <a:schemeClr val="tx2">
                    <a:lumMod val="85000"/>
                    <a:lumOff val="15000"/>
                  </a:schemeClr>
                </a:solidFill>
                <a:sym typeface="+mn-ea"/>
              </a:rPr>
              <a:t>DataBase Name : student_record_database</a:t>
            </a:r>
            <a:endParaRPr lang="en-US" sz="3200" b="1">
              <a:solidFill>
                <a:schemeClr val="tx2">
                  <a:lumMod val="85000"/>
                  <a:lumOff val="15000"/>
                </a:schemeClr>
              </a:solidFill>
            </a:endParaRPr>
          </a:p>
          <a:p>
            <a:pPr algn="ctr"/>
            <a:endParaRPr lang="en-US" sz="3200" b="1">
              <a:solidFill>
                <a:schemeClr val="tx2">
                  <a:lumMod val="85000"/>
                  <a:lumOff val="15000"/>
                </a:schemeClr>
              </a:solidFill>
            </a:endParaRPr>
          </a:p>
        </p:txBody>
      </p:sp>
      <p:cxnSp>
        <p:nvCxnSpPr>
          <p:cNvPr id="4" name="Straight Connector 3"/>
          <p:cNvCxnSpPr/>
          <p:nvPr/>
        </p:nvCxnSpPr>
        <p:spPr>
          <a:xfrm>
            <a:off x="2837180" y="3424555"/>
            <a:ext cx="6518275" cy="9525"/>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name : adminvalidation</a:t>
            </a:r>
            <a:endParaRPr lang="en-US"/>
          </a:p>
        </p:txBody>
      </p:sp>
      <p:pic>
        <p:nvPicPr>
          <p:cNvPr id="4" name="Content Placeholder 3"/>
          <p:cNvPicPr>
            <a:picLocks noChangeAspect="1"/>
          </p:cNvPicPr>
          <p:nvPr>
            <p:ph sz="half" idx="1"/>
          </p:nvPr>
        </p:nvPicPr>
        <p:blipFill>
          <a:blip r:embed="rId1"/>
          <a:stretch>
            <a:fillRect/>
          </a:stretch>
        </p:blipFill>
        <p:spPr>
          <a:xfrm>
            <a:off x="223520" y="1417955"/>
            <a:ext cx="6805295" cy="4279900"/>
          </a:xfrm>
          <a:prstGeom prst="rect">
            <a:avLst/>
          </a:prstGeom>
        </p:spPr>
      </p:pic>
      <p:pic>
        <p:nvPicPr>
          <p:cNvPr id="5" name="Content Placeholder 4"/>
          <p:cNvPicPr>
            <a:picLocks noChangeAspect="1"/>
          </p:cNvPicPr>
          <p:nvPr>
            <p:ph sz="half" idx="2"/>
          </p:nvPr>
        </p:nvPicPr>
        <p:blipFill>
          <a:blip r:embed="rId2"/>
          <a:stretch>
            <a:fillRect/>
          </a:stretch>
        </p:blipFill>
        <p:spPr>
          <a:xfrm>
            <a:off x="7211695" y="1417955"/>
            <a:ext cx="4911090" cy="2959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name : studentvalidation</a:t>
            </a:r>
            <a:endParaRPr lang="en-US"/>
          </a:p>
        </p:txBody>
      </p:sp>
      <p:pic>
        <p:nvPicPr>
          <p:cNvPr id="4" name="Content Placeholder 3"/>
          <p:cNvPicPr>
            <a:picLocks noChangeAspect="1"/>
          </p:cNvPicPr>
          <p:nvPr>
            <p:ph sz="half" idx="1"/>
          </p:nvPr>
        </p:nvPicPr>
        <p:blipFill>
          <a:blip r:embed="rId1"/>
          <a:stretch>
            <a:fillRect/>
          </a:stretch>
        </p:blipFill>
        <p:spPr>
          <a:xfrm>
            <a:off x="223520" y="1623695"/>
            <a:ext cx="6960870" cy="3610610"/>
          </a:xfrm>
          <a:prstGeom prst="rect">
            <a:avLst/>
          </a:prstGeom>
        </p:spPr>
      </p:pic>
      <p:pic>
        <p:nvPicPr>
          <p:cNvPr id="5" name="Content Placeholder 4"/>
          <p:cNvPicPr>
            <a:picLocks noChangeAspect="1"/>
          </p:cNvPicPr>
          <p:nvPr>
            <p:ph sz="half" idx="2"/>
          </p:nvPr>
        </p:nvPicPr>
        <p:blipFill>
          <a:blip r:embed="rId2"/>
          <a:stretch>
            <a:fillRect/>
          </a:stretch>
        </p:blipFill>
        <p:spPr>
          <a:xfrm>
            <a:off x="7327265" y="1623695"/>
            <a:ext cx="4625975" cy="2171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0425" y="500285"/>
            <a:ext cx="8911687" cy="726388"/>
          </a:xfrm>
        </p:spPr>
        <p:txBody>
          <a:bodyPr/>
          <a:lstStyle/>
          <a:p>
            <a:pPr algn="ctr"/>
            <a:r>
              <a:rPr lang="en-IN" b="1" u="sng" dirty="0">
                <a:ln>
                  <a:solidFill>
                    <a:schemeClr val="accent6">
                      <a:lumMod val="50000"/>
                    </a:schemeClr>
                  </a:solidFill>
                </a:ln>
                <a:solidFill>
                  <a:schemeClr val="accent1"/>
                </a:solidFill>
                <a:effectLst>
                  <a:outerShdw blurRad="38100" dist="25400" dir="5400000" algn="ctr" rotWithShape="0">
                    <a:srgbClr val="6E747A">
                      <a:alpha val="43000"/>
                    </a:srgbClr>
                  </a:outerShdw>
                </a:effectLst>
              </a:rPr>
              <a:t>OBJECTIVES</a:t>
            </a:r>
            <a:endParaRPr lang="en-IN" sz="3200" b="1" u="sng" dirty="0">
              <a:ln>
                <a:solidFill>
                  <a:schemeClr val="accent6">
                    <a:lumMod val="50000"/>
                  </a:schemeClr>
                </a:solidFill>
              </a:ln>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342265" y="1470660"/>
            <a:ext cx="11713845" cy="5193030"/>
          </a:xfrm>
        </p:spPr>
        <p:txBody>
          <a:bodyPr>
            <a:normAutofit/>
          </a:bodyPr>
          <a:lstStyle/>
          <a:p>
            <a:pPr marL="0" indent="0" algn="just">
              <a:lnSpc>
                <a:spcPct val="115000"/>
              </a:lnSpc>
              <a:spcAft>
                <a:spcPts val="1000"/>
              </a:spcAft>
              <a:buNone/>
            </a:pPr>
            <a:r>
              <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rPr>
              <a:t>A flexible web-based record system allows you to go through an ordered way to store students’ data on an as-needed basis. Following are the main objectives:-</a:t>
            </a:r>
            <a:endPar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endParaRPr>
          </a:p>
          <a:p>
            <a:pPr marL="0" indent="0" algn="just">
              <a:lnSpc>
                <a:spcPct val="115000"/>
              </a:lnSpc>
              <a:spcAft>
                <a:spcPts val="1000"/>
              </a:spcAft>
              <a:buNone/>
            </a:pPr>
            <a:endParaRPr lang="en-IN" sz="2000" dirty="0">
              <a:ln>
                <a:noFill/>
              </a:ln>
              <a:solidFill>
                <a:schemeClr val="tx1"/>
              </a:solidFill>
              <a:latin typeface="Times New Roman" panose="02020603050405020304" pitchFamily="18" charset="0"/>
              <a:ea typeface="Calibri" panose="020F0502020204030204" charset="0"/>
              <a:cs typeface="Times New Roman" panose="02020603050405020304" pitchFamily="18" charset="0"/>
            </a:endParaRPr>
          </a:p>
          <a:p>
            <a:pPr marL="0" indent="0">
              <a:lnSpc>
                <a:spcPct val="115000"/>
              </a:lnSpc>
              <a:spcAft>
                <a:spcPts val="1000"/>
              </a:spcAft>
              <a:buNone/>
            </a:pPr>
            <a:r>
              <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rPr>
              <a:t>                          1) Online registration of students reduces the headache of paper work and makes free of 			storing physical files. </a:t>
            </a:r>
            <a:endPar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endParaRPr>
          </a:p>
          <a:p>
            <a:pPr marL="0" indent="0">
              <a:lnSpc>
                <a:spcPct val="115000"/>
              </a:lnSpc>
              <a:spcAft>
                <a:spcPts val="1000"/>
              </a:spcAft>
              <a:buNone/>
            </a:pPr>
            <a:r>
              <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rPr>
              <a:t>                          2) Maintenance of student records are easier and faster. </a:t>
            </a:r>
            <a:endPar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endParaRPr>
          </a:p>
          <a:p>
            <a:pPr marL="0" indent="0">
              <a:lnSpc>
                <a:spcPct val="115000"/>
              </a:lnSpc>
              <a:spcAft>
                <a:spcPts val="1000"/>
              </a:spcAft>
              <a:buNone/>
            </a:pPr>
            <a:r>
              <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rPr>
              <a:t>                          3) High Quality </a:t>
            </a:r>
            <a:endPar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endParaRPr>
          </a:p>
          <a:p>
            <a:pPr marL="0" indent="0">
              <a:lnSpc>
                <a:spcPct val="115000"/>
              </a:lnSpc>
              <a:spcAft>
                <a:spcPts val="1000"/>
              </a:spcAft>
              <a:buNone/>
            </a:pPr>
            <a:r>
              <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rPr>
              <a:t>                          4)Can be accessible from any where and any time.</a:t>
            </a:r>
            <a:endPar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endParaRPr>
          </a:p>
          <a:p>
            <a:pPr marL="0" indent="0">
              <a:lnSpc>
                <a:spcPct val="115000"/>
              </a:lnSpc>
              <a:spcAft>
                <a:spcPts val="1000"/>
              </a:spcAft>
              <a:buNone/>
            </a:pPr>
            <a:r>
              <a:rPr lang="en-US" sz="200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rPr>
              <a:t>                          5) </a:t>
            </a:r>
            <a:r>
              <a:rPr lang="en-US" sz="2000" i="0" dirty="0">
                <a:ln>
                  <a:noFill/>
                </a:ln>
                <a:solidFill>
                  <a:schemeClr val="tx1"/>
                </a:solidFill>
                <a:effectLst/>
                <a:latin typeface="Times New Roman" panose="02020603050405020304" pitchFamily="18" charset="0"/>
                <a:cs typeface="Times New Roman" panose="02020603050405020304" pitchFamily="18" charset="0"/>
              </a:rPr>
              <a:t>To considerably save time, energy and money</a:t>
            </a:r>
            <a:endParaRPr lang="en-US" sz="2000" i="0" dirty="0">
              <a:ln>
                <a:noFill/>
              </a:ln>
              <a:solidFill>
                <a:schemeClr val="tx1"/>
              </a:solidFill>
              <a:effectLst/>
              <a:latin typeface="Times New Roman" panose="02020603050405020304" pitchFamily="18" charset="0"/>
              <a:ea typeface="Calibri" panose="020F050202020403020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name : student</a:t>
            </a:r>
            <a:endParaRPr lang="en-US"/>
          </a:p>
        </p:txBody>
      </p:sp>
      <p:pic>
        <p:nvPicPr>
          <p:cNvPr id="4" name="Content Placeholder 3"/>
          <p:cNvPicPr>
            <a:picLocks noChangeAspect="1"/>
          </p:cNvPicPr>
          <p:nvPr>
            <p:ph sz="half" idx="1"/>
          </p:nvPr>
        </p:nvPicPr>
        <p:blipFill>
          <a:blip r:embed="rId1"/>
          <a:stretch>
            <a:fillRect/>
          </a:stretch>
        </p:blipFill>
        <p:spPr>
          <a:xfrm>
            <a:off x="254000" y="1789430"/>
            <a:ext cx="6498590" cy="4034155"/>
          </a:xfrm>
          <a:prstGeom prst="rect">
            <a:avLst/>
          </a:prstGeom>
        </p:spPr>
      </p:pic>
      <p:pic>
        <p:nvPicPr>
          <p:cNvPr id="5" name="Content Placeholder 4"/>
          <p:cNvPicPr>
            <a:picLocks noChangeAspect="1"/>
          </p:cNvPicPr>
          <p:nvPr>
            <p:ph sz="half" idx="2"/>
          </p:nvPr>
        </p:nvPicPr>
        <p:blipFill>
          <a:blip r:embed="rId2"/>
          <a:stretch>
            <a:fillRect/>
          </a:stretch>
        </p:blipFill>
        <p:spPr>
          <a:xfrm>
            <a:off x="6948805" y="1789430"/>
            <a:ext cx="4946650" cy="4308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25438"/>
            <a:ext cx="10972800" cy="1143000"/>
          </a:xfrm>
        </p:spPr>
        <p:txBody>
          <a:bodyPr/>
          <a:lstStyle/>
          <a:p>
            <a:r>
              <a:rPr lang="en-US"/>
              <a:t>Table name : subject_table</a:t>
            </a:r>
            <a:endParaRPr lang="en-US"/>
          </a:p>
        </p:txBody>
      </p:sp>
      <p:pic>
        <p:nvPicPr>
          <p:cNvPr id="4" name="Content Placeholder 3"/>
          <p:cNvPicPr>
            <a:picLocks noChangeAspect="1"/>
          </p:cNvPicPr>
          <p:nvPr>
            <p:ph sz="half" idx="1"/>
          </p:nvPr>
        </p:nvPicPr>
        <p:blipFill>
          <a:blip r:embed="rId1"/>
          <a:stretch>
            <a:fillRect/>
          </a:stretch>
        </p:blipFill>
        <p:spPr>
          <a:xfrm>
            <a:off x="213360" y="2168525"/>
            <a:ext cx="6062980" cy="3408680"/>
          </a:xfrm>
          <a:prstGeom prst="rect">
            <a:avLst/>
          </a:prstGeom>
        </p:spPr>
      </p:pic>
      <p:pic>
        <p:nvPicPr>
          <p:cNvPr id="5" name="Content Placeholder 4"/>
          <p:cNvPicPr>
            <a:picLocks noChangeAspect="1"/>
          </p:cNvPicPr>
          <p:nvPr>
            <p:ph sz="half" idx="2"/>
          </p:nvPr>
        </p:nvPicPr>
        <p:blipFill>
          <a:blip r:embed="rId2"/>
          <a:stretch>
            <a:fillRect/>
          </a:stretch>
        </p:blipFill>
        <p:spPr>
          <a:xfrm>
            <a:off x="6459855" y="2168525"/>
            <a:ext cx="5550535" cy="2086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name : enrollment</a:t>
            </a:r>
            <a:endParaRPr lang="en-US"/>
          </a:p>
        </p:txBody>
      </p:sp>
      <p:pic>
        <p:nvPicPr>
          <p:cNvPr id="4" name="Content Placeholder 3"/>
          <p:cNvPicPr>
            <a:picLocks noChangeAspect="1"/>
          </p:cNvPicPr>
          <p:nvPr>
            <p:ph sz="half" idx="1"/>
          </p:nvPr>
        </p:nvPicPr>
        <p:blipFill>
          <a:blip r:embed="rId1"/>
          <a:stretch>
            <a:fillRect/>
          </a:stretch>
        </p:blipFill>
        <p:spPr>
          <a:xfrm>
            <a:off x="172720" y="1985645"/>
            <a:ext cx="6478905" cy="3642360"/>
          </a:xfrm>
          <a:prstGeom prst="rect">
            <a:avLst/>
          </a:prstGeom>
        </p:spPr>
      </p:pic>
      <p:pic>
        <p:nvPicPr>
          <p:cNvPr id="5" name="Content Placeholder 4"/>
          <p:cNvPicPr>
            <a:picLocks noChangeAspect="1"/>
          </p:cNvPicPr>
          <p:nvPr>
            <p:ph sz="half" idx="2"/>
          </p:nvPr>
        </p:nvPicPr>
        <p:blipFill>
          <a:blip r:embed="rId2"/>
          <a:stretch>
            <a:fillRect/>
          </a:stretch>
        </p:blipFill>
        <p:spPr>
          <a:xfrm>
            <a:off x="6784340" y="1985645"/>
            <a:ext cx="5215255" cy="2910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name : notice_board</a:t>
            </a:r>
            <a:endParaRPr lang="en-US"/>
          </a:p>
        </p:txBody>
      </p:sp>
      <p:pic>
        <p:nvPicPr>
          <p:cNvPr id="4" name="Content Placeholder 3"/>
          <p:cNvPicPr>
            <a:picLocks noChangeAspect="1"/>
          </p:cNvPicPr>
          <p:nvPr>
            <p:ph sz="half" idx="1"/>
          </p:nvPr>
        </p:nvPicPr>
        <p:blipFill>
          <a:blip r:embed="rId1"/>
          <a:stretch>
            <a:fillRect/>
          </a:stretch>
        </p:blipFill>
        <p:spPr>
          <a:xfrm>
            <a:off x="426720" y="1904365"/>
            <a:ext cx="6243955" cy="3510280"/>
          </a:xfrm>
          <a:prstGeom prst="rect">
            <a:avLst/>
          </a:prstGeom>
        </p:spPr>
      </p:pic>
      <p:pic>
        <p:nvPicPr>
          <p:cNvPr id="5" name="Content Placeholder 4"/>
          <p:cNvPicPr>
            <a:picLocks noChangeAspect="1"/>
          </p:cNvPicPr>
          <p:nvPr>
            <p:ph sz="half" idx="2"/>
          </p:nvPr>
        </p:nvPicPr>
        <p:blipFill>
          <a:blip r:embed="rId2"/>
          <a:stretch>
            <a:fillRect/>
          </a:stretch>
        </p:blipFill>
        <p:spPr>
          <a:xfrm>
            <a:off x="6876415" y="1904365"/>
            <a:ext cx="4959985" cy="1416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ln w="9525">
                  <a:solidFill>
                    <a:schemeClr val="bg1"/>
                  </a:solidFill>
                  <a:prstDash val="solid"/>
                </a:ln>
                <a:solidFill>
                  <a:schemeClr val="tx1"/>
                </a:solidFill>
                <a:effectLst>
                  <a:outerShdw blurRad="12700" dist="38100" dir="2700000" algn="tl" rotWithShape="0">
                    <a:schemeClr val="bg1">
                      <a:lumMod val="50000"/>
                    </a:schemeClr>
                  </a:outerShdw>
                </a:effectLst>
              </a:rPr>
              <a:t>Data Flow Diagram(DFD):</a:t>
            </a:r>
            <a:endParaRPr lang="en-US" b="1" u="sng"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Content Placeholder 2"/>
          <p:cNvSpPr>
            <a:spLocks noGrp="1"/>
          </p:cNvSpPr>
          <p:nvPr>
            <p:ph sz="half" idx="1"/>
          </p:nvPr>
        </p:nvSpPr>
        <p:spPr>
          <a:xfrm>
            <a:off x="609600" y="1600200"/>
            <a:ext cx="3771900" cy="4526280"/>
          </a:xfrm>
        </p:spPr>
        <p:txBody>
          <a:bodyPr/>
          <a:lstStyle/>
          <a:p>
            <a:pPr marL="0" indent="0">
              <a:lnSpc>
                <a:spcPct val="115000"/>
              </a:lnSpc>
              <a:spcAft>
                <a:spcPts val="1000"/>
              </a:spcAft>
              <a:buNone/>
            </a:pPr>
            <a:r>
              <a:rPr lang="en-US" sz="1800" b="1" dirty="0">
                <a:effectLst/>
                <a:latin typeface="Times New Roman" panose="02020603050405020304" pitchFamily="18" charset="0"/>
                <a:ea typeface="Calibri" panose="020F0502020204030204" charset="0"/>
                <a:cs typeface="Times New Roman" panose="02020603050405020304" pitchFamily="18" charset="0"/>
              </a:rPr>
              <a:t> </a:t>
            </a:r>
            <a:r>
              <a:rPr lang="en-US" sz="1800" b="1" u="sng" dirty="0">
                <a:effectLst/>
                <a:latin typeface="Times New Roman" panose="02020603050405020304" pitchFamily="18" charset="0"/>
                <a:ea typeface="Calibri" panose="020F0502020204030204" charset="0"/>
                <a:cs typeface="Times New Roman" panose="02020603050405020304" pitchFamily="18" charset="0"/>
              </a:rPr>
              <a:t>DFD 0 Level Context Level Diagram</a:t>
            </a:r>
            <a:r>
              <a:rPr lang="en-IN" sz="1800" b="1" u="sng" dirty="0">
                <a:latin typeface="Calibri" panose="020F0502020204030204" charset="0"/>
                <a:ea typeface="Calibri" panose="020F0502020204030204" charset="0"/>
                <a:cs typeface="Times New Roman" panose="02020603050405020304" pitchFamily="18" charset="0"/>
              </a:rPr>
              <a:t>:</a:t>
            </a:r>
            <a:endParaRPr lang="en-IN" b="1" u="sng" dirty="0">
              <a:latin typeface="Calibri" panose="020F0502020204030204" charset="0"/>
              <a:ea typeface="Calibri" panose="020F0502020204030204" charset="0"/>
              <a:cs typeface="Times New Roman" panose="02020603050405020304" pitchFamily="18" charset="0"/>
            </a:endParaRPr>
          </a:p>
          <a:p>
            <a:pPr marL="0" indent="0">
              <a:lnSpc>
                <a:spcPct val="115000"/>
              </a:lnSpc>
              <a:spcAft>
                <a:spcPts val="1000"/>
              </a:spcAft>
              <a:buNone/>
            </a:pPr>
            <a:r>
              <a:rPr lang="en-US" sz="1800" dirty="0">
                <a:effectLst/>
                <a:latin typeface="Times New Roman" panose="02020603050405020304" pitchFamily="18" charset="0"/>
                <a:ea typeface="Calibri" panose="020F0502020204030204" charset="0"/>
                <a:cs typeface="Times New Roman" panose="02020603050405020304" pitchFamily="18" charset="0"/>
              </a:rPr>
              <a:t>The 0 Level DFD shows flow of data of application. DFD Level 0 is also called a Context Diagram. It’s a basic overview of the whole system or process being analyzed or modeled.</a:t>
            </a:r>
            <a:endParaRPr lang="en-US" sz="1800" dirty="0">
              <a:effectLst/>
              <a:latin typeface="Times New Roman" panose="02020603050405020304" pitchFamily="18" charset="0"/>
              <a:ea typeface="Calibri" panose="020F0502020204030204" charset="0"/>
              <a:cs typeface="Times New Roman" panose="02020603050405020304" pitchFamily="18" charset="0"/>
            </a:endParaRPr>
          </a:p>
          <a:p>
            <a:pPr marL="0" indent="0">
              <a:lnSpc>
                <a:spcPct val="115000"/>
              </a:lnSpc>
              <a:spcAft>
                <a:spcPts val="1000"/>
              </a:spcAft>
              <a:buNone/>
            </a:pPr>
            <a:endParaRPr lang="en-IN" sz="1400" dirty="0">
              <a:latin typeface="Calibri" panose="020F0502020204030204" charset="0"/>
              <a:ea typeface="Calibri" panose="020F0502020204030204" charset="0"/>
              <a:cs typeface="Times New Roman" panose="02020603050405020304" pitchFamily="18" charset="0"/>
            </a:endParaRPr>
          </a:p>
          <a:p>
            <a:pPr marL="0" indent="0">
              <a:lnSpc>
                <a:spcPct val="115000"/>
              </a:lnSpc>
              <a:spcAft>
                <a:spcPts val="1000"/>
              </a:spcAft>
              <a:buNone/>
            </a:pPr>
            <a:r>
              <a:rPr lang="en-IN" sz="1400">
                <a:effectLst/>
                <a:latin typeface="Calibri" panose="020F0502020204030204" charset="0"/>
                <a:ea typeface="Calibri" panose="020F0502020204030204" charset="0"/>
                <a:cs typeface="Times New Roman" panose="02020603050405020304" pitchFamily="18" charset="0"/>
              </a:rPr>
              <a:t>                                                                                                                                 </a:t>
            </a:r>
            <a:endParaRPr lang="en-IN" sz="1400" dirty="0">
              <a:effectLst/>
              <a:latin typeface="Calibri" panose="020F0502020204030204" charset="0"/>
              <a:ea typeface="Calibri" panose="020F0502020204030204" charset="0"/>
              <a:cs typeface="Times New Roman" panose="02020603050405020304" pitchFamily="18" charset="0"/>
            </a:endParaRPr>
          </a:p>
        </p:txBody>
      </p:sp>
      <p:pic>
        <p:nvPicPr>
          <p:cNvPr id="4" name="Content Placeholder 3"/>
          <p:cNvPicPr>
            <a:picLocks noChangeAspect="1"/>
          </p:cNvPicPr>
          <p:nvPr>
            <p:ph sz="half" idx="2"/>
          </p:nvPr>
        </p:nvPicPr>
        <p:blipFill>
          <a:blip r:embed="rId1"/>
          <a:stretch>
            <a:fillRect/>
          </a:stretch>
        </p:blipFill>
        <p:spPr>
          <a:xfrm>
            <a:off x="5182870" y="1600200"/>
            <a:ext cx="6038850" cy="4841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609600" y="274955"/>
            <a:ext cx="10972800" cy="666115"/>
          </a:xfrm>
        </p:spPr>
        <p:txBody>
          <a:bodyPr/>
          <a:p>
            <a:r>
              <a:rPr lang="en-US" sz="3200" b="1" u="sng" dirty="0">
                <a:latin typeface="Times New Roman" panose="02020603050405020304" pitchFamily="18" charset="0"/>
                <a:cs typeface="Times New Roman" panose="02020603050405020304" pitchFamily="18" charset="0"/>
                <a:sym typeface="+mn-ea"/>
              </a:rPr>
              <a:t>DFD Level 1 Diagram:</a:t>
            </a:r>
            <a:endParaRPr lang="en-US"/>
          </a:p>
        </p:txBody>
      </p:sp>
      <p:pic>
        <p:nvPicPr>
          <p:cNvPr id="7" name="Content Placeholder 6"/>
          <p:cNvPicPr>
            <a:picLocks noChangeAspect="1"/>
          </p:cNvPicPr>
          <p:nvPr>
            <p:ph idx="1"/>
          </p:nvPr>
        </p:nvPicPr>
        <p:blipFill>
          <a:blip r:embed="rId1"/>
          <a:stretch>
            <a:fillRect/>
          </a:stretch>
        </p:blipFill>
        <p:spPr>
          <a:xfrm>
            <a:off x="2402205" y="1237615"/>
            <a:ext cx="7387590" cy="5330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944" y="115063"/>
            <a:ext cx="8911687" cy="507106"/>
          </a:xfrm>
        </p:spPr>
        <p:txBody>
          <a:bodyPr>
            <a:normAutofit/>
          </a:bodyPr>
          <a:lstStyle/>
          <a:p>
            <a:r>
              <a:rPr lang="en-US" sz="2400" b="1" u="sng" dirty="0"/>
              <a:t>DFD Level 2 Diagram:</a:t>
            </a:r>
            <a:endParaRPr lang="en-IN" sz="2400" b="1" u="sng" dirty="0"/>
          </a:p>
        </p:txBody>
      </p:sp>
      <p:sp>
        <p:nvSpPr>
          <p:cNvPr id="3" name="Content Placeholder 2"/>
          <p:cNvSpPr>
            <a:spLocks noGrp="1"/>
          </p:cNvSpPr>
          <p:nvPr>
            <p:ph idx="1"/>
          </p:nvPr>
        </p:nvSpPr>
        <p:spPr>
          <a:xfrm>
            <a:off x="207943" y="1173657"/>
            <a:ext cx="11877219" cy="5479745"/>
          </a:xfrm>
        </p:spPr>
        <p:txBody>
          <a:bodyPr/>
          <a:lstStyle/>
          <a:p>
            <a:pPr marL="0" indent="0">
              <a:buNone/>
            </a:pPr>
            <a:r>
              <a:rPr lang="en-US" b="1" dirty="0"/>
              <a:t>                                                                 </a:t>
            </a:r>
            <a:r>
              <a:rPr lang="en-US" sz="1200" b="1" dirty="0"/>
              <a:t>Authentic Status</a:t>
            </a:r>
            <a:endParaRPr lang="en-US" b="1" dirty="0"/>
          </a:p>
          <a:p>
            <a:pPr marL="0" indent="0">
              <a:buNone/>
            </a:pPr>
            <a:endParaRPr lang="en-IN" dirty="0"/>
          </a:p>
          <a:p>
            <a:pPr marL="0" indent="0">
              <a:buNone/>
            </a:pPr>
            <a:r>
              <a:rPr lang="en-IN" sz="1200" dirty="0"/>
              <a:t>                                                                     </a:t>
            </a:r>
            <a:r>
              <a:rPr lang="en-US" altLang="en-IN" sz="1200" dirty="0"/>
              <a:t>    	</a:t>
            </a:r>
            <a:r>
              <a:rPr lang="en-IN" sz="1200" b="1" dirty="0"/>
              <a:t>Authentic Status</a:t>
            </a:r>
            <a:endParaRPr lang="en-IN" sz="1200" b="1" dirty="0"/>
          </a:p>
          <a:p>
            <a:pPr marL="0" indent="0">
              <a:buNone/>
            </a:pPr>
            <a:r>
              <a:rPr lang="en-IN" sz="1200" dirty="0"/>
              <a:t>                                                                                                                      update            </a:t>
            </a:r>
            <a:r>
              <a:rPr lang="en-US" altLang="en-IN" sz="1200" dirty="0"/>
              <a:t>    </a:t>
            </a:r>
            <a:r>
              <a:rPr lang="en-IN" sz="1200" dirty="0"/>
              <a:t>retrieve                   </a:t>
            </a:r>
            <a:r>
              <a:rPr lang="en-US" altLang="en-IN" sz="1200" dirty="0"/>
              <a:t>    </a:t>
            </a:r>
            <a:r>
              <a:rPr lang="en-IN" sz="1200" dirty="0"/>
              <a:t>update            </a:t>
            </a:r>
            <a:r>
              <a:rPr lang="en-US" altLang="en-IN" sz="1200" dirty="0"/>
              <a:t>   </a:t>
            </a:r>
            <a:r>
              <a:rPr lang="en-IN" sz="1200" dirty="0"/>
              <a:t>retrieve</a:t>
            </a:r>
            <a:endParaRPr lang="en-IN" dirty="0"/>
          </a:p>
          <a:p>
            <a:pPr marL="0" indent="0">
              <a:buNone/>
            </a:pPr>
            <a:r>
              <a:rPr lang="en-IN" sz="1200" b="1" dirty="0"/>
              <a:t>                                                                                                                                  Student                                            </a:t>
            </a:r>
            <a:r>
              <a:rPr lang="en-US" altLang="en-IN" sz="1200" b="1" dirty="0"/>
              <a:t>subject_table</a:t>
            </a:r>
            <a:r>
              <a:rPr lang="en-IN" sz="1200" b="1" dirty="0"/>
              <a:t>                                                                                                         </a:t>
            </a:r>
            <a:endParaRPr lang="en-IN" sz="1200" b="1" dirty="0"/>
          </a:p>
          <a:p>
            <a:pPr marL="0" indent="0">
              <a:buNone/>
            </a:pPr>
            <a:r>
              <a:rPr lang="en-IN" sz="1400" dirty="0"/>
              <a:t>                                                                                                                                      </a:t>
            </a:r>
            <a:endParaRPr lang="en-IN" sz="1400" b="1" dirty="0"/>
          </a:p>
          <a:p>
            <a:pPr marL="0" indent="0">
              <a:buNone/>
            </a:pPr>
            <a:r>
              <a:rPr lang="en-IN" sz="1400" dirty="0"/>
              <a:t>                     </a:t>
            </a:r>
            <a:r>
              <a:rPr lang="en-US" altLang="en-IN" sz="1400" dirty="0"/>
              <a:t>  </a:t>
            </a:r>
            <a:r>
              <a:rPr lang="en-IN" sz="1200" dirty="0"/>
              <a:t>Admin/Student                                                                   </a:t>
            </a:r>
            <a:r>
              <a:rPr lang="en-US" altLang="en-IN" sz="1200" dirty="0"/>
              <a:t>            </a:t>
            </a:r>
            <a:r>
              <a:rPr lang="en-IN" sz="1200" dirty="0"/>
              <a:t>         </a:t>
            </a:r>
            <a:r>
              <a:rPr lang="en-US" altLang="en-IN" sz="1200" dirty="0"/>
              <a:t>          </a:t>
            </a:r>
            <a:r>
              <a:rPr lang="en-IN" sz="1200" b="1" dirty="0" err="1"/>
              <a:t>Authentic</a:t>
            </a:r>
            <a:r>
              <a:rPr lang="en-IN" sz="1200" b="1" dirty="0"/>
              <a:t> Status </a:t>
            </a:r>
            <a:endParaRPr lang="en-IN" sz="1200" b="1" dirty="0"/>
          </a:p>
          <a:p>
            <a:pPr marL="0" indent="0">
              <a:buNone/>
            </a:pPr>
            <a:r>
              <a:rPr lang="en-IN" sz="1200" b="1" dirty="0"/>
              <a:t>                                                                                                                                                                                                 </a:t>
            </a:r>
            <a:endParaRPr lang="en-IN" sz="1200" b="1" dirty="0"/>
          </a:p>
          <a:p>
            <a:pPr marL="0" indent="0">
              <a:buNone/>
            </a:pPr>
            <a:r>
              <a:rPr lang="en-IN" sz="1200" b="1" dirty="0"/>
              <a:t>                                                                                                                                                                                                                   </a:t>
            </a:r>
            <a:endParaRPr lang="en-IN" sz="1200" b="1" dirty="0"/>
          </a:p>
          <a:p>
            <a:pPr marL="0" indent="0">
              <a:buNone/>
            </a:pPr>
            <a:r>
              <a:rPr lang="en-IN" sz="1200" b="1" dirty="0"/>
              <a:t>                                                           </a:t>
            </a:r>
            <a:r>
              <a:rPr lang="en-IN" sz="1200" b="1" dirty="0">
                <a:sym typeface="+mn-ea"/>
              </a:rPr>
              <a:t>Authentic Status</a:t>
            </a:r>
            <a:r>
              <a:rPr lang="en-US" altLang="en-IN" sz="1200" b="1" dirty="0">
                <a:sym typeface="+mn-ea"/>
              </a:rPr>
              <a:t>       </a:t>
            </a:r>
            <a:r>
              <a:rPr lang="en-IN" sz="1200" b="1" dirty="0">
                <a:sym typeface="+mn-ea"/>
              </a:rPr>
              <a:t>Authentic Status</a:t>
            </a:r>
            <a:r>
              <a:rPr lang="en-IN" sz="1200" b="1" dirty="0"/>
              <a:t>      </a:t>
            </a:r>
            <a:r>
              <a:rPr lang="en-US" altLang="en-IN" sz="1200" b="1" dirty="0"/>
              <a:t>	                 </a:t>
            </a:r>
            <a:r>
              <a:rPr lang="en-IN" sz="1200" b="1" dirty="0"/>
              <a:t>                   </a:t>
            </a:r>
            <a:r>
              <a:rPr lang="en-US" altLang="en-IN" sz="1200" b="1" dirty="0"/>
              <a:t>	add</a:t>
            </a:r>
            <a:r>
              <a:rPr lang="en-IN" sz="1200" b="1" dirty="0"/>
              <a:t>             </a:t>
            </a:r>
            <a:endParaRPr lang="en-IN" sz="1200" b="1" dirty="0"/>
          </a:p>
          <a:p>
            <a:pPr marL="0" indent="0">
              <a:buNone/>
            </a:pPr>
            <a:endParaRPr lang="en-IN" sz="1200" b="1" dirty="0"/>
          </a:p>
          <a:p>
            <a:pPr marL="0" indent="0">
              <a:buNone/>
            </a:pPr>
            <a:r>
              <a:rPr lang="en-IN" sz="1200" b="1" dirty="0"/>
              <a:t>                                                                                                                                                 </a:t>
            </a:r>
            <a:r>
              <a:rPr lang="en-US" altLang="en-IN" sz="1200" b="1" dirty="0"/>
              <a:t>             </a:t>
            </a:r>
            <a:r>
              <a:rPr lang="en-IN" sz="1200" b="1" dirty="0"/>
              <a:t>        </a:t>
            </a:r>
            <a:r>
              <a:rPr lang="en-US" altLang="en-IN" sz="1200" b="1" dirty="0"/>
              <a:t>             student</a:t>
            </a:r>
            <a:endParaRPr lang="en-IN" sz="1200" b="1" dirty="0"/>
          </a:p>
          <a:p>
            <a:pPr marL="0" indent="0">
              <a:buNone/>
            </a:pPr>
            <a:r>
              <a:rPr lang="en-IN" sz="1200" b="1" dirty="0"/>
              <a:t>                                          </a:t>
            </a:r>
            <a:endParaRPr lang="en-IN" sz="1200" b="1" dirty="0"/>
          </a:p>
          <a:p>
            <a:pPr marL="0" indent="0">
              <a:buNone/>
            </a:pPr>
            <a:endParaRPr lang="en-IN" sz="1200" b="1" dirty="0"/>
          </a:p>
          <a:p>
            <a:pPr marL="0" indent="0">
              <a:buNone/>
            </a:pPr>
            <a:endParaRPr lang="en-IN" sz="1200" b="1" dirty="0"/>
          </a:p>
          <a:p>
            <a:pPr marL="0" indent="0">
              <a:buNone/>
            </a:pPr>
            <a:endParaRPr lang="en-IN" sz="1200" b="1" dirty="0"/>
          </a:p>
          <a:p>
            <a:pPr marL="0" indent="0">
              <a:buNone/>
            </a:pPr>
            <a:endParaRPr lang="en-IN" sz="1200" b="1" dirty="0"/>
          </a:p>
          <a:p>
            <a:pPr marL="0" indent="0">
              <a:buNone/>
            </a:pPr>
            <a:r>
              <a:rPr lang="en-IN" sz="1200" b="1" dirty="0"/>
              <a:t> </a:t>
            </a:r>
            <a:r>
              <a:rPr lang="en-US" altLang="en-IN" sz="1200" b="1" dirty="0"/>
              <a:t>		</a:t>
            </a:r>
            <a:r>
              <a:rPr lang="en-IN" sz="1200" b="1" dirty="0"/>
              <a:t>view          </a:t>
            </a:r>
            <a:r>
              <a:rPr lang="en-US" altLang="en-IN" sz="1200" b="1" dirty="0"/>
              <a:t>  </a:t>
            </a:r>
            <a:r>
              <a:rPr lang="en-IN" sz="1200" b="1" dirty="0"/>
              <a:t>submit                       </a:t>
            </a:r>
            <a:r>
              <a:rPr lang="en-US" altLang="en-IN" sz="1200" b="1" dirty="0"/>
              <a:t>view	            assign</a:t>
            </a:r>
            <a:r>
              <a:rPr lang="en-IN" sz="1200" b="1" dirty="0"/>
              <a:t>                                                       </a:t>
            </a:r>
            <a:endParaRPr lang="en-IN" sz="1200" b="1" dirty="0"/>
          </a:p>
          <a:p>
            <a:pPr marL="0" indent="0">
              <a:buNone/>
            </a:pPr>
            <a:r>
              <a:rPr lang="en-IN" sz="1200" b="1" dirty="0"/>
              <a:t>                     </a:t>
            </a:r>
            <a:endParaRPr lang="en-IN" sz="1200" b="1" dirty="0"/>
          </a:p>
          <a:p>
            <a:pPr marL="0" indent="0">
              <a:buNone/>
            </a:pPr>
            <a:r>
              <a:rPr lang="en-US" altLang="en-IN" sz="1200" b="1" dirty="0"/>
              <a:t>	</a:t>
            </a:r>
            <a:r>
              <a:rPr lang="en-IN" sz="1200" b="1" dirty="0"/>
              <a:t>                         </a:t>
            </a:r>
            <a:r>
              <a:rPr lang="en-US" altLang="en-IN" sz="1200" b="1" dirty="0"/>
              <a:t>notice_board</a:t>
            </a:r>
            <a:r>
              <a:rPr lang="en-IN" sz="1200" b="1" dirty="0"/>
              <a:t>               </a:t>
            </a:r>
            <a:r>
              <a:rPr lang="en-US" altLang="en-IN" sz="1200" b="1" dirty="0"/>
              <a:t>                       enrollment</a:t>
            </a:r>
            <a:r>
              <a:rPr lang="en-IN" sz="1200" b="1" dirty="0"/>
              <a:t>                                               </a:t>
            </a:r>
            <a:endParaRPr lang="en-IN" sz="1200" b="1" dirty="0"/>
          </a:p>
        </p:txBody>
      </p:sp>
      <p:sp>
        <p:nvSpPr>
          <p:cNvPr id="4" name="Oval 3"/>
          <p:cNvSpPr/>
          <p:nvPr/>
        </p:nvSpPr>
        <p:spPr>
          <a:xfrm>
            <a:off x="1621410" y="2215299"/>
            <a:ext cx="1253765" cy="6881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Authentication</a:t>
            </a:r>
            <a:endParaRPr lang="en-IN" sz="1100" dirty="0"/>
          </a:p>
        </p:txBody>
      </p:sp>
      <p:sp>
        <p:nvSpPr>
          <p:cNvPr id="5" name="Rectangle 4"/>
          <p:cNvSpPr/>
          <p:nvPr/>
        </p:nvSpPr>
        <p:spPr>
          <a:xfrm>
            <a:off x="348792" y="1644977"/>
            <a:ext cx="1074655" cy="3110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Admin</a:t>
            </a:r>
            <a:endParaRPr lang="en-IN" sz="1200" dirty="0"/>
          </a:p>
        </p:txBody>
      </p:sp>
      <p:cxnSp>
        <p:nvCxnSpPr>
          <p:cNvPr id="7" name="Straight Arrow Connector 6"/>
          <p:cNvCxnSpPr>
            <a:endCxn id="4" idx="1"/>
          </p:cNvCxnSpPr>
          <p:nvPr/>
        </p:nvCxnSpPr>
        <p:spPr>
          <a:xfrm>
            <a:off x="1140643" y="1956062"/>
            <a:ext cx="664377" cy="360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472831" y="3327662"/>
            <a:ext cx="940431"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1399772" y="3619893"/>
            <a:ext cx="947502"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1970201" y="2903456"/>
            <a:ext cx="0" cy="4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2205765" y="2891673"/>
            <a:ext cx="0" cy="4359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584462" y="4003064"/>
            <a:ext cx="1036948" cy="3110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Student</a:t>
            </a:r>
            <a:endParaRPr lang="en-IN" sz="1200" dirty="0"/>
          </a:p>
        </p:txBody>
      </p:sp>
      <p:cxnSp>
        <p:nvCxnSpPr>
          <p:cNvPr id="23" name="Straight Arrow Connector 22"/>
          <p:cNvCxnSpPr>
            <a:endCxn id="4" idx="3"/>
          </p:cNvCxnSpPr>
          <p:nvPr/>
        </p:nvCxnSpPr>
        <p:spPr>
          <a:xfrm flipV="1">
            <a:off x="886120" y="2802678"/>
            <a:ext cx="918900" cy="1200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endCxn id="29" idx="2"/>
          </p:cNvCxnSpPr>
          <p:nvPr/>
        </p:nvCxnSpPr>
        <p:spPr>
          <a:xfrm flipV="1">
            <a:off x="2875175" y="1999456"/>
            <a:ext cx="2638138" cy="5326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Oval 28"/>
          <p:cNvSpPr/>
          <p:nvPr/>
        </p:nvSpPr>
        <p:spPr>
          <a:xfrm>
            <a:off x="5513070" y="1645285"/>
            <a:ext cx="1254125" cy="7080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Update</a:t>
            </a:r>
            <a:endParaRPr lang="en-US" sz="1200" dirty="0"/>
          </a:p>
          <a:p>
            <a:pPr algn="ctr"/>
            <a:r>
              <a:rPr lang="en-US" sz="1200" dirty="0"/>
              <a:t>Student Profile</a:t>
            </a:r>
            <a:endParaRPr lang="en-IN" sz="1200" dirty="0"/>
          </a:p>
        </p:txBody>
      </p:sp>
      <p:cxnSp>
        <p:nvCxnSpPr>
          <p:cNvPr id="32" name="Straight Connector 31"/>
          <p:cNvCxnSpPr/>
          <p:nvPr/>
        </p:nvCxnSpPr>
        <p:spPr>
          <a:xfrm>
            <a:off x="5588726" y="2765837"/>
            <a:ext cx="1102937" cy="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5664141" y="2979946"/>
            <a:ext cx="110293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a:off x="6086574" y="2353164"/>
            <a:ext cx="0" cy="397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flipV="1">
            <a:off x="6363093" y="2339892"/>
            <a:ext cx="0" cy="4259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Connector 47"/>
          <p:cNvCxnSpPr>
            <a:stCxn id="4" idx="0"/>
          </p:cNvCxnSpPr>
          <p:nvPr/>
        </p:nvCxnSpPr>
        <p:spPr>
          <a:xfrm flipV="1">
            <a:off x="2248293" y="1318575"/>
            <a:ext cx="0" cy="896724"/>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2248292" y="1318575"/>
            <a:ext cx="6325705" cy="15317"/>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a:off x="8573997" y="1318575"/>
            <a:ext cx="212" cy="433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Oval 52"/>
          <p:cNvSpPr/>
          <p:nvPr/>
        </p:nvSpPr>
        <p:spPr>
          <a:xfrm>
            <a:off x="8127021" y="1752208"/>
            <a:ext cx="1121788" cy="5491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Upload </a:t>
            </a:r>
            <a:endParaRPr lang="en-US" sz="1200" dirty="0"/>
          </a:p>
          <a:p>
            <a:pPr algn="ctr"/>
            <a:r>
              <a:rPr lang="en-US" altLang="en-IN" sz="1200" dirty="0"/>
              <a:t>Subject</a:t>
            </a:r>
            <a:endParaRPr lang="en-US" altLang="en-IN" sz="1200" dirty="0"/>
          </a:p>
        </p:txBody>
      </p:sp>
      <p:cxnSp>
        <p:nvCxnSpPr>
          <p:cNvPr id="55" name="Straight Connector 54"/>
          <p:cNvCxnSpPr/>
          <p:nvPr/>
        </p:nvCxnSpPr>
        <p:spPr>
          <a:xfrm>
            <a:off x="8126730" y="2783205"/>
            <a:ext cx="1231900" cy="190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8178800" y="2980055"/>
            <a:ext cx="1318895" cy="1333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a:off x="8474698" y="2278927"/>
            <a:ext cx="0" cy="5042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V="1">
            <a:off x="8837628" y="2269811"/>
            <a:ext cx="0" cy="496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a:off x="2875280" y="2552065"/>
            <a:ext cx="4678680" cy="1196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Oval 96"/>
          <p:cNvSpPr/>
          <p:nvPr/>
        </p:nvSpPr>
        <p:spPr>
          <a:xfrm>
            <a:off x="7554046" y="3519867"/>
            <a:ext cx="1250322" cy="4831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IN" sz="1200" dirty="0"/>
              <a:t>Add student</a:t>
            </a:r>
            <a:endParaRPr lang="en-US" altLang="en-IN" sz="1200" dirty="0"/>
          </a:p>
        </p:txBody>
      </p:sp>
      <p:cxnSp>
        <p:nvCxnSpPr>
          <p:cNvPr id="99" name="Straight Connector 98"/>
          <p:cNvCxnSpPr/>
          <p:nvPr/>
        </p:nvCxnSpPr>
        <p:spPr>
          <a:xfrm>
            <a:off x="7824310" y="4383307"/>
            <a:ext cx="837797" cy="0"/>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a:off x="7824247" y="4653555"/>
            <a:ext cx="863668" cy="0"/>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Arrow Connector 102"/>
          <p:cNvCxnSpPr/>
          <p:nvPr/>
        </p:nvCxnSpPr>
        <p:spPr>
          <a:xfrm>
            <a:off x="7963450" y="4002987"/>
            <a:ext cx="0" cy="380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p:cNvCxnSpPr/>
          <p:nvPr/>
        </p:nvCxnSpPr>
        <p:spPr>
          <a:xfrm flipV="1">
            <a:off x="8256081" y="3947151"/>
            <a:ext cx="0" cy="4228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p:cNvCxnSpPr/>
          <p:nvPr/>
        </p:nvCxnSpPr>
        <p:spPr>
          <a:xfrm>
            <a:off x="2890520" y="2560320"/>
            <a:ext cx="2133600" cy="255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0" name="Oval 149"/>
          <p:cNvSpPr/>
          <p:nvPr/>
        </p:nvSpPr>
        <p:spPr>
          <a:xfrm>
            <a:off x="4421285" y="5114797"/>
            <a:ext cx="1091262" cy="5434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IN" sz="1200" dirty="0"/>
              <a:t>result</a:t>
            </a:r>
            <a:endParaRPr lang="en-US" altLang="en-IN" sz="1200" dirty="0"/>
          </a:p>
        </p:txBody>
      </p:sp>
      <p:cxnSp>
        <p:nvCxnSpPr>
          <p:cNvPr id="154" name="Straight Arrow Connector 153"/>
          <p:cNvCxnSpPr/>
          <p:nvPr/>
        </p:nvCxnSpPr>
        <p:spPr>
          <a:xfrm flipH="1" flipV="1">
            <a:off x="5214620" y="5626735"/>
            <a:ext cx="12700" cy="469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7" name="Straight Connector 156"/>
          <p:cNvCxnSpPr/>
          <p:nvPr/>
        </p:nvCxnSpPr>
        <p:spPr>
          <a:xfrm>
            <a:off x="4664075" y="6116320"/>
            <a:ext cx="1183005" cy="1905"/>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p:cNvCxnSpPr/>
          <p:nvPr/>
        </p:nvCxnSpPr>
        <p:spPr>
          <a:xfrm>
            <a:off x="4729480" y="6380480"/>
            <a:ext cx="1087120" cy="10160"/>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Arrow Connector 160"/>
          <p:cNvCxnSpPr>
            <a:stCxn id="4" idx="6"/>
          </p:cNvCxnSpPr>
          <p:nvPr/>
        </p:nvCxnSpPr>
        <p:spPr>
          <a:xfrm flipH="1">
            <a:off x="2703614" y="2559378"/>
            <a:ext cx="171561" cy="2555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Oval 163"/>
          <p:cNvSpPr/>
          <p:nvPr/>
        </p:nvSpPr>
        <p:spPr>
          <a:xfrm>
            <a:off x="2233813" y="5100889"/>
            <a:ext cx="1061428" cy="52498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en-IN" sz="1200" dirty="0"/>
              <a:t>notice</a:t>
            </a:r>
            <a:endParaRPr lang="en-US" altLang="en-IN" sz="1200" dirty="0"/>
          </a:p>
        </p:txBody>
      </p:sp>
      <p:cxnSp>
        <p:nvCxnSpPr>
          <p:cNvPr id="168" name="Straight Arrow Connector 167"/>
          <p:cNvCxnSpPr/>
          <p:nvPr/>
        </p:nvCxnSpPr>
        <p:spPr>
          <a:xfrm>
            <a:off x="2564091" y="5625872"/>
            <a:ext cx="0" cy="492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0" name="Straight Arrow Connector 169"/>
          <p:cNvCxnSpPr/>
          <p:nvPr/>
        </p:nvCxnSpPr>
        <p:spPr>
          <a:xfrm flipV="1">
            <a:off x="2875175" y="5574504"/>
            <a:ext cx="0" cy="543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a:xfrm>
            <a:off x="2233813" y="6117996"/>
            <a:ext cx="1089476" cy="0"/>
          </a:xfrm>
          <a:prstGeom prst="line">
            <a:avLst/>
          </a:prstGeom>
        </p:spPr>
        <p:style>
          <a:lnRef idx="1">
            <a:schemeClr val="dk1"/>
          </a:lnRef>
          <a:fillRef idx="0">
            <a:schemeClr val="dk1"/>
          </a:fillRef>
          <a:effectRef idx="0">
            <a:schemeClr val="dk1"/>
          </a:effectRef>
          <a:fontRef idx="minor">
            <a:schemeClr val="tx1"/>
          </a:fontRef>
        </p:style>
      </p:cxnSp>
      <p:cxnSp>
        <p:nvCxnSpPr>
          <p:cNvPr id="174" name="Straight Connector 173"/>
          <p:cNvCxnSpPr/>
          <p:nvPr/>
        </p:nvCxnSpPr>
        <p:spPr>
          <a:xfrm>
            <a:off x="2205765" y="6466787"/>
            <a:ext cx="1206738"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4861560" y="5648960"/>
            <a:ext cx="0" cy="447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a:xfrm>
            <a:off x="523240" y="0"/>
            <a:ext cx="3308350" cy="485775"/>
          </a:xfrm>
        </p:spPr>
        <p:txBody>
          <a:bodyPr/>
          <a:p>
            <a:pPr algn="l"/>
            <a:r>
              <a:rPr lang="en-US" sz="2400" b="1" i="1" u="sng">
                <a:solidFill>
                  <a:schemeClr val="accent6">
                    <a:lumMod val="50000"/>
                  </a:schemeClr>
                </a:solidFill>
                <a:effectLst>
                  <a:outerShdw blurRad="38100" dist="19050" dir="2700000" algn="tl" rotWithShape="0">
                    <a:schemeClr val="dk1">
                      <a:alpha val="40000"/>
                    </a:schemeClr>
                  </a:outerShdw>
                </a:effectLst>
              </a:rPr>
              <a:t>E.R. DIAGRAM</a:t>
            </a:r>
            <a:endParaRPr lang="en-US" sz="2400" b="1" i="1" u="sng">
              <a:solidFill>
                <a:schemeClr val="accent6">
                  <a:lumMod val="50000"/>
                </a:schemeClr>
              </a:solidFill>
              <a:effectLst>
                <a:outerShdw blurRad="38100" dist="19050" dir="2700000" algn="tl" rotWithShape="0">
                  <a:schemeClr val="dk1">
                    <a:alpha val="40000"/>
                  </a:schemeClr>
                </a:outerShdw>
              </a:effectLst>
            </a:endParaRPr>
          </a:p>
        </p:txBody>
      </p:sp>
      <p:pic>
        <p:nvPicPr>
          <p:cNvPr id="3" name="Content Placeholder 2" descr="Screenshot 2023-05-19 134530"/>
          <p:cNvPicPr>
            <a:picLocks noChangeAspect="1"/>
          </p:cNvPicPr>
          <p:nvPr>
            <p:ph idx="1"/>
          </p:nvPr>
        </p:nvPicPr>
        <p:blipFill>
          <a:blip r:embed="rId1"/>
          <a:stretch>
            <a:fillRect/>
          </a:stretch>
        </p:blipFill>
        <p:spPr>
          <a:xfrm>
            <a:off x="523240" y="442595"/>
            <a:ext cx="11217910" cy="6330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p:sp>
        <p:nvSpPr>
          <p:cNvPr id="2" name="Title 1"/>
          <p:cNvSpPr>
            <a:spLocks noGrp="1"/>
          </p:cNvSpPr>
          <p:nvPr>
            <p:ph type="title"/>
          </p:nvPr>
        </p:nvSpPr>
        <p:spPr/>
        <p:txBody>
          <a:bodyPr/>
          <a:p>
            <a:r>
              <a:rPr lang="en-US" b="1" u="sng">
                <a:ln w="6600">
                  <a:solidFill>
                    <a:schemeClr val="accent2"/>
                  </a:solidFill>
                  <a:prstDash val="solid"/>
                </a:ln>
                <a:solidFill>
                  <a:srgbClr val="FFFFFF"/>
                </a:solidFill>
                <a:effectLst>
                  <a:outerShdw dist="38100" dir="2700000" algn="tl" rotWithShape="0">
                    <a:schemeClr val="accent2"/>
                  </a:outerShdw>
                </a:effectLst>
              </a:rPr>
              <a:t>FUTURE SCOPE</a:t>
            </a:r>
            <a:endParaRPr lang="en-US" b="1" u="sng">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Content Placeholder 2"/>
          <p:cNvSpPr>
            <a:spLocks noGrp="1"/>
          </p:cNvSpPr>
          <p:nvPr>
            <p:ph idx="1"/>
          </p:nvPr>
        </p:nvSpPr>
        <p:spPr/>
        <p:txBody>
          <a:bodyPr/>
          <a:p>
            <a:pPr>
              <a:lnSpc>
                <a:spcPct val="110000"/>
              </a:lnSpc>
            </a:pPr>
            <a:r>
              <a:rPr lang="en-US" sz="2400">
                <a:latin typeface="Times New Roman" panose="02020603050405020304" pitchFamily="18" charset="0"/>
                <a:cs typeface="Times New Roman" panose="02020603050405020304" pitchFamily="18" charset="0"/>
              </a:rPr>
              <a:t>The Student Record System(SRS) can be enhanced to include some other functionality in the attendance section and other areas.</a:t>
            </a:r>
            <a:endParaRPr lang="en-US" sz="2400">
              <a:latin typeface="Times New Roman" panose="02020603050405020304" pitchFamily="18" charset="0"/>
              <a:cs typeface="Times New Roman" panose="02020603050405020304" pitchFamily="18" charset="0"/>
            </a:endParaRPr>
          </a:p>
          <a:p>
            <a:pPr>
              <a:lnSpc>
                <a:spcPct val="170000"/>
              </a:lnSpc>
            </a:pPr>
            <a:r>
              <a:rPr lang="en-US" sz="2400">
                <a:latin typeface="Times New Roman" panose="02020603050405020304" pitchFamily="18" charset="0"/>
                <a:cs typeface="Times New Roman" panose="02020603050405020304" pitchFamily="18" charset="0"/>
              </a:rPr>
              <a:t>Talent management of students based on their performance evaluationcan be added.</a:t>
            </a:r>
            <a:endParaRPr lang="en-US" sz="2400">
              <a:latin typeface="Times New Roman" panose="02020603050405020304" pitchFamily="18" charset="0"/>
              <a:cs typeface="Times New Roman" panose="02020603050405020304" pitchFamily="18" charset="0"/>
            </a:endParaRPr>
          </a:p>
          <a:p>
            <a:pPr>
              <a:lnSpc>
                <a:spcPct val="170000"/>
              </a:lnSpc>
            </a:pPr>
            <a:r>
              <a:rPr lang="en-US" sz="2400">
                <a:latin typeface="Times New Roman" panose="02020603050405020304" pitchFamily="18" charset="0"/>
                <a:cs typeface="Times New Roman" panose="02020603050405020304" pitchFamily="18" charset="0"/>
              </a:rPr>
              <a:t>Online class functionality can be added.</a:t>
            </a:r>
            <a:endParaRPr lang="en-US" sz="2400">
              <a:latin typeface="Times New Roman" panose="02020603050405020304" pitchFamily="18" charset="0"/>
              <a:cs typeface="Times New Roman" panose="02020603050405020304" pitchFamily="18" charset="0"/>
            </a:endParaRPr>
          </a:p>
          <a:p>
            <a:pPr>
              <a:lnSpc>
                <a:spcPct val="170000"/>
              </a:lnSpc>
            </a:pPr>
            <a:r>
              <a:rPr lang="en-US" sz="2400">
                <a:latin typeface="Times New Roman" panose="02020603050405020304" pitchFamily="18" charset="0"/>
                <a:cs typeface="Times New Roman" panose="02020603050405020304" pitchFamily="18" charset="0"/>
              </a:rPr>
              <a:t>Online exam functionality can be added.</a:t>
            </a: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0425" y="624110"/>
            <a:ext cx="8911687" cy="699865"/>
          </a:xfrm>
        </p:spPr>
        <p:txBody>
          <a:bodyPr/>
          <a:lstStyle/>
          <a:p>
            <a:pPr algn="ctr"/>
            <a:r>
              <a:rPr lang="en-US" b="1" u="sng" dirty="0">
                <a:solidFill>
                  <a:schemeClr val="bg2">
                    <a:lumMod val="50000"/>
                  </a:schemeClr>
                </a:solidFill>
              </a:rPr>
              <a:t>CONCLUSION</a:t>
            </a:r>
            <a:endParaRPr lang="en-US" b="1" u="sng" dirty="0">
              <a:solidFill>
                <a:schemeClr val="bg2">
                  <a:lumMod val="50000"/>
                </a:schemeClr>
              </a:solidFill>
            </a:endParaRPr>
          </a:p>
        </p:txBody>
      </p:sp>
      <p:sp>
        <p:nvSpPr>
          <p:cNvPr id="3" name="Content Placeholder 2"/>
          <p:cNvSpPr>
            <a:spLocks noGrp="1"/>
          </p:cNvSpPr>
          <p:nvPr>
            <p:ph idx="1"/>
          </p:nvPr>
        </p:nvSpPr>
        <p:spPr>
          <a:xfrm>
            <a:off x="198436" y="1433734"/>
            <a:ext cx="11993563" cy="5424265"/>
          </a:xfrm>
        </p:spPr>
        <p:txBody>
          <a:bodyPr/>
          <a:lstStyle/>
          <a:p>
            <a:pPr marL="0" indent="0" algn="just">
              <a:lnSpc>
                <a:spcPct val="150000"/>
              </a:lnSpc>
              <a:buNone/>
            </a:pPr>
            <a:r>
              <a:rPr lang="en-US" sz="2000" dirty="0">
                <a:effectLst/>
                <a:latin typeface="Times New Roman" panose="02020603050405020304" pitchFamily="18" charset="0"/>
                <a:ea typeface="Times New Roman" panose="02020603050405020304" pitchFamily="18" charset="0"/>
                <a:cs typeface="Mangal" panose="02040503050203030202" pitchFamily="18" charset="0"/>
              </a:rPr>
              <a:t>The Student Record System has been computed successfully and was also tested successfully by taking "Test Cases". It is user friendly, and has required options, which can be utilized by the user to perform the desired operations.</a:t>
            </a:r>
            <a:endParaRPr lang="en-IN" sz="2000" dirty="0">
              <a:latin typeface="Calibri" panose="020F0502020204030204" charset="0"/>
              <a:ea typeface="Times New Roman" panose="02020603050405020304" pitchFamily="18" charset="0"/>
              <a:cs typeface="Mangal" panose="02040503050203030202" pitchFamily="18" charset="0"/>
            </a:endParaRPr>
          </a:p>
          <a:p>
            <a:pPr marL="0" indent="0" algn="just">
              <a:lnSpc>
                <a:spcPct val="150000"/>
              </a:lnSpc>
              <a:buNone/>
            </a:pPr>
            <a:r>
              <a:rPr lang="en-US" sz="2000" b="1" dirty="0">
                <a:effectLst/>
                <a:latin typeface="Times New Roman" panose="02020603050405020304" pitchFamily="18" charset="0"/>
                <a:ea typeface="Times New Roman" panose="02020603050405020304" pitchFamily="18" charset="0"/>
                <a:cs typeface="Mangal" panose="02040503050203030202" pitchFamily="18" charset="0"/>
              </a:rPr>
              <a:t>The goals that are achieved by the </a:t>
            </a:r>
            <a:r>
              <a:rPr lang="en-US" sz="2000" b="1" dirty="0">
                <a:latin typeface="Times New Roman" panose="02020603050405020304" pitchFamily="18" charset="0"/>
                <a:ea typeface="Times New Roman" panose="02020603050405020304" pitchFamily="18" charset="0"/>
                <a:cs typeface="Mangal" panose="02040503050203030202" pitchFamily="18" charset="0"/>
              </a:rPr>
              <a:t>Website</a:t>
            </a:r>
            <a:r>
              <a:rPr lang="en-US" sz="2000" b="1" dirty="0">
                <a:effectLst/>
                <a:latin typeface="Times New Roman" panose="02020603050405020304" pitchFamily="18" charset="0"/>
                <a:ea typeface="Times New Roman" panose="02020603050405020304" pitchFamily="18" charset="0"/>
                <a:cs typeface="Mangal" panose="02040503050203030202" pitchFamily="18" charset="0"/>
              </a:rPr>
              <a:t> are:</a:t>
            </a:r>
            <a:endParaRPr lang="en-IN" sz="2000" b="1" dirty="0">
              <a:effectLst/>
              <a:latin typeface="Calibri" panose="020F0502020204030204" charset="0"/>
              <a:ea typeface="Times New Roman" panose="02020603050405020304" pitchFamily="18" charset="0"/>
              <a:cs typeface="Mangal" panose="02040503050203030202" pitchFamily="18" charset="0"/>
            </a:endParaRPr>
          </a:p>
          <a:p>
            <a:pPr marL="342900" lvl="0" indent="-342900" algn="just">
              <a:lnSpc>
                <a:spcPct val="150000"/>
              </a:lnSpc>
              <a:buFont typeface="Wingdings" panose="05000000000000000000" pitchFamily="2" charset="2"/>
              <a:buChar char=""/>
            </a:pPr>
            <a:r>
              <a:rPr lang="en-US" sz="2400" dirty="0">
                <a:effectLst/>
                <a:latin typeface="Times New Roman" panose="02020603050405020304" pitchFamily="18" charset="0"/>
                <a:ea typeface="Times New Roman" panose="02020603050405020304" pitchFamily="18" charset="0"/>
                <a:cs typeface="Mangal" panose="02040503050203030202" pitchFamily="18" charset="0"/>
              </a:rPr>
              <a:t>Simplification of the operations</a:t>
            </a:r>
            <a:endParaRPr lang="en-IN" sz="2400" dirty="0">
              <a:effectLst/>
              <a:latin typeface="Calibri" panose="020F0502020204030204" charset="0"/>
              <a:ea typeface="Times New Roman" panose="02020603050405020304" pitchFamily="18" charset="0"/>
              <a:cs typeface="Mangal" panose="02040503050203030202" pitchFamily="18" charset="0"/>
            </a:endParaRPr>
          </a:p>
          <a:p>
            <a:pPr marL="342900" lvl="0" indent="-342900" algn="just">
              <a:lnSpc>
                <a:spcPct val="150000"/>
              </a:lnSpc>
              <a:buFont typeface="Wingdings" panose="05000000000000000000" pitchFamily="2" charset="2"/>
              <a:buChar char=""/>
            </a:pPr>
            <a:r>
              <a:rPr lang="en-US" sz="2400" dirty="0">
                <a:effectLst/>
                <a:latin typeface="Times New Roman" panose="02020603050405020304" pitchFamily="18" charset="0"/>
                <a:ea typeface="Times New Roman" panose="02020603050405020304" pitchFamily="18" charset="0"/>
                <a:cs typeface="Mangal" panose="02040503050203030202" pitchFamily="18" charset="0"/>
              </a:rPr>
              <a:t>Less processing time and getting required information</a:t>
            </a:r>
            <a:endParaRPr lang="en-IN" sz="2400" dirty="0">
              <a:effectLst/>
              <a:latin typeface="Calibri" panose="020F0502020204030204" charset="0"/>
              <a:ea typeface="Times New Roman" panose="02020603050405020304" pitchFamily="18" charset="0"/>
              <a:cs typeface="Mangal" panose="02040503050203030202" pitchFamily="18" charset="0"/>
            </a:endParaRPr>
          </a:p>
          <a:p>
            <a:pPr marL="342900" lvl="0" indent="-342900" algn="just">
              <a:lnSpc>
                <a:spcPct val="150000"/>
              </a:lnSpc>
              <a:buFont typeface="Wingdings" panose="05000000000000000000" pitchFamily="2" charset="2"/>
              <a:buChar char=""/>
            </a:pPr>
            <a:r>
              <a:rPr lang="en-US" sz="2400" dirty="0">
                <a:effectLst/>
                <a:latin typeface="Times New Roman" panose="02020603050405020304" pitchFamily="18" charset="0"/>
                <a:ea typeface="Times New Roman" panose="02020603050405020304" pitchFamily="18" charset="0"/>
                <a:cs typeface="Mangal" panose="02040503050203030202" pitchFamily="18" charset="0"/>
              </a:rPr>
              <a:t>User friendly</a:t>
            </a:r>
            <a:endParaRPr lang="en-IN" sz="2400" dirty="0">
              <a:effectLst/>
              <a:latin typeface="Calibri" panose="020F0502020204030204" charset="0"/>
              <a:ea typeface="Times New Roman" panose="02020603050405020304" pitchFamily="18" charset="0"/>
              <a:cs typeface="Mangal" panose="02040503050203030202" pitchFamily="18" charset="0"/>
            </a:endParaRPr>
          </a:p>
          <a:p>
            <a:pPr marL="342900" lvl="0" indent="-342900" algn="just">
              <a:lnSpc>
                <a:spcPct val="150000"/>
              </a:lnSpc>
              <a:buFont typeface="Wingdings" panose="05000000000000000000" pitchFamily="2" charset="2"/>
              <a:buChar char=""/>
            </a:pPr>
            <a:r>
              <a:rPr lang="en-US" sz="2400" dirty="0">
                <a:effectLst/>
                <a:latin typeface="Times New Roman" panose="02020603050405020304" pitchFamily="18" charset="0"/>
                <a:ea typeface="Times New Roman" panose="02020603050405020304" pitchFamily="18" charset="0"/>
                <a:cs typeface="Mangal" panose="02040503050203030202" pitchFamily="18" charset="0"/>
              </a:rPr>
              <a:t>Portable and flexible for further enhancement</a:t>
            </a:r>
            <a:endParaRPr lang="en-IN" sz="2400" dirty="0">
              <a:effectLst/>
              <a:latin typeface="Calibri" panose="020F0502020204030204" charset="0"/>
              <a:ea typeface="Times New Roman" panose="02020603050405020304" pitchFamily="18" charset="0"/>
              <a:cs typeface="Mangal" panose="02040503050203030202" pitchFamily="18" charset="0"/>
            </a:endParaRPr>
          </a:p>
          <a:p>
            <a:pPr marL="0" indent="0">
              <a:buNone/>
            </a:pPr>
            <a:endParaRPr lang="en-IN" sz="24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0205" y="294005"/>
            <a:ext cx="8911590" cy="833120"/>
          </a:xfrm>
        </p:spPr>
        <p:txBody>
          <a:bodyPr>
            <a:noAutofit/>
          </a:bodyPr>
          <a:lstStyle/>
          <a:p>
            <a:pPr algn="ctr"/>
            <a:r>
              <a:rPr lang="en-US" b="1" dirty="0">
                <a:ln>
                  <a:solidFill>
                    <a:schemeClr val="accent2">
                      <a:lumMod val="75000"/>
                    </a:schemeClr>
                  </a:solidFill>
                </a:ln>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TECHNOLOGY USED</a:t>
            </a:r>
            <a:endParaRPr lang="en-US" b="1" dirty="0">
              <a:ln>
                <a:solidFill>
                  <a:schemeClr val="accent2">
                    <a:lumMod val="75000"/>
                  </a:schemeClr>
                </a:solidFill>
              </a:ln>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574165"/>
            <a:ext cx="11965305" cy="4726305"/>
          </a:xfrm>
        </p:spPr>
        <p:txBody>
          <a:bodyPr>
            <a:normAutofit fontScale="25000"/>
          </a:bodyPr>
          <a:lstStyle/>
          <a:p>
            <a:pPr marL="2171700" lvl="5" indent="0" algn="l">
              <a:buNone/>
            </a:pPr>
            <a:r>
              <a:rPr lang="en-US" sz="8000" b="1" u="sng" dirty="0">
                <a:latin typeface="Times New Roman" panose="02020603050405020304" pitchFamily="18" charset="0"/>
                <a:cs typeface="Times New Roman" panose="02020603050405020304" pitchFamily="18" charset="0"/>
              </a:rPr>
              <a:t>FRONT-END:</a:t>
            </a:r>
            <a:endParaRPr lang="en-US" sz="8000" b="1" u="sng" dirty="0">
              <a:latin typeface="Times New Roman" panose="02020603050405020304" pitchFamily="18" charset="0"/>
              <a:cs typeface="Times New Roman" panose="02020603050405020304" pitchFamily="18" charset="0"/>
            </a:endParaRPr>
          </a:p>
          <a:p>
            <a:pPr marL="2457450" lvl="5" indent="-285750" algn="l"/>
            <a:r>
              <a:rPr lang="en-US" sz="7200" dirty="0">
                <a:latin typeface="Times New Roman" panose="02020603050405020304" pitchFamily="18" charset="0"/>
                <a:cs typeface="Times New Roman" panose="02020603050405020304" pitchFamily="18" charset="0"/>
              </a:rPr>
              <a:t>HTML: HTML is an acronym which stands for Hyper Text Markup Language which is used for creating web pages and web applications.</a:t>
            </a:r>
            <a:endParaRPr lang="en-US" sz="7200" dirty="0"/>
          </a:p>
          <a:p>
            <a:pPr marL="2343150" lvl="5" indent="-171450" algn="l"/>
            <a:r>
              <a:rPr lang="en-US" sz="7200" dirty="0">
                <a:latin typeface="Times New Roman" panose="02020603050405020304" pitchFamily="18" charset="0"/>
                <a:cs typeface="Times New Roman" panose="02020603050405020304" pitchFamily="18" charset="0"/>
              </a:rPr>
              <a:t>CSS: Cascading Style Sheets, fondly referred to as CSS, is a simple design language intended to simplify the process of making web pages presentable.CSS handles the look and feel part of a web page.</a:t>
            </a:r>
            <a:endParaRPr lang="en-US" sz="7200" dirty="0">
              <a:latin typeface="Times New Roman" panose="02020603050405020304" pitchFamily="18" charset="0"/>
              <a:cs typeface="Times New Roman" panose="02020603050405020304" pitchFamily="18" charset="0"/>
            </a:endParaRPr>
          </a:p>
          <a:p>
            <a:pPr marL="2343150" lvl="5" indent="-171450" algn="l"/>
            <a:r>
              <a:rPr lang="en-US" sz="7200" dirty="0">
                <a:latin typeface="Times New Roman" panose="02020603050405020304" pitchFamily="18" charset="0"/>
                <a:cs typeface="Times New Roman" panose="02020603050405020304" pitchFamily="18" charset="0"/>
              </a:rPr>
              <a:t>BOOTSTRAP : Bootstrap is a free and open-source front-end framework for designing websites and web applications. It contains HTML and CSS based design templates for typography, forms, buttons, navigation and others.</a:t>
            </a:r>
            <a:endParaRPr lang="en-US" sz="7200" dirty="0">
              <a:latin typeface="Times New Roman" panose="02020603050405020304" pitchFamily="18" charset="0"/>
              <a:cs typeface="Times New Roman" panose="02020603050405020304" pitchFamily="18" charset="0"/>
            </a:endParaRPr>
          </a:p>
          <a:p>
            <a:pPr marL="2343150" lvl="5" indent="-171450" algn="l"/>
            <a:r>
              <a:rPr lang="en-US" sz="7200" dirty="0">
                <a:latin typeface="Times New Roman" panose="02020603050405020304" pitchFamily="18" charset="0"/>
                <a:cs typeface="Times New Roman" panose="02020603050405020304" pitchFamily="18" charset="0"/>
              </a:rPr>
              <a:t>JAVASCRIPT : JavaScript, often abbreviated as JS, is a high-level, interpreted programming language. It is a language which is also characterized as dynamic, weakly typed, prototype-based and multi-paradigm.</a:t>
            </a:r>
            <a:endParaRPr lang="en-US" sz="7200" dirty="0">
              <a:latin typeface="Times New Roman" panose="02020603050405020304" pitchFamily="18" charset="0"/>
              <a:cs typeface="Times New Roman" panose="02020603050405020304" pitchFamily="18" charset="0"/>
            </a:endParaRPr>
          </a:p>
          <a:p>
            <a:pPr marL="2343150" lvl="5" indent="-171450" algn="l"/>
            <a:r>
              <a:rPr lang="en-US" sz="7200" dirty="0">
                <a:latin typeface="Times New Roman" panose="02020603050405020304" pitchFamily="18" charset="0"/>
                <a:cs typeface="Times New Roman" panose="02020603050405020304" pitchFamily="18" charset="0"/>
                <a:sym typeface="+mn-ea"/>
              </a:rPr>
              <a:t>AJAX : </a:t>
            </a:r>
            <a:r>
              <a:rPr lang="en-US" sz="7200" dirty="0">
                <a:latin typeface="Times New Roman" panose="02020603050405020304" pitchFamily="18" charset="0"/>
                <a:cs typeface="Times New Roman" panose="02020603050405020304" pitchFamily="18" charset="0"/>
              </a:rPr>
              <a:t>AJAX stands for Asynchronous JavaScript and XML. It is a set of web development to build more responsive websites and applications.</a:t>
            </a:r>
            <a:endParaRPr lang="en-US" sz="7200" dirty="0">
              <a:latin typeface="Times New Roman" panose="02020603050405020304" pitchFamily="18" charset="0"/>
              <a:cs typeface="Times New Roman" panose="02020603050405020304" pitchFamily="18" charset="0"/>
            </a:endParaRPr>
          </a:p>
          <a:p>
            <a:pPr marL="2171700" lvl="5" indent="0">
              <a:buNone/>
            </a:pPr>
            <a:endParaRPr lang="en-US" sz="5645" dirty="0"/>
          </a:p>
          <a:p>
            <a:pPr marL="0" indent="0">
              <a:buNone/>
            </a:pP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9901" y="488852"/>
            <a:ext cx="8771207" cy="61563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0205" y="243205"/>
            <a:ext cx="8911590" cy="812800"/>
          </a:xfrm>
        </p:spPr>
        <p:txBody>
          <a:bodyPr>
            <a:noAutofit/>
          </a:bodyPr>
          <a:lstStyle/>
          <a:p>
            <a:pPr algn="ctr"/>
            <a:r>
              <a:rPr lang="en-US" b="1" dirty="0">
                <a:ln>
                  <a:solidFill>
                    <a:schemeClr val="accent2">
                      <a:lumMod val="75000"/>
                    </a:schemeClr>
                  </a:solidFill>
                </a:ln>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TECHNOLOGY USED</a:t>
            </a:r>
            <a:endParaRPr lang="en-IN" b="1" u="sng"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6695" y="1391285"/>
            <a:ext cx="11965305" cy="5568950"/>
          </a:xfrm>
        </p:spPr>
        <p:txBody>
          <a:bodyPr>
            <a:normAutofit fontScale="25000"/>
          </a:bodyPr>
          <a:lstStyle/>
          <a:p>
            <a:pPr marL="2171700" lvl="5" indent="0">
              <a:buNone/>
            </a:pPr>
            <a:r>
              <a:rPr lang="en-US" sz="8000" b="1" u="sng" dirty="0">
                <a:latin typeface="Times New Roman" panose="02020603050405020304" pitchFamily="18" charset="0"/>
                <a:cs typeface="Times New Roman" panose="02020603050405020304" pitchFamily="18" charset="0"/>
                <a:sym typeface="+mn-ea"/>
              </a:rPr>
              <a:t>BACK-END:</a:t>
            </a:r>
            <a:endParaRPr lang="en-US" sz="8000" b="1" u="sng" dirty="0">
              <a:latin typeface="Times New Roman" panose="02020603050405020304" pitchFamily="18" charset="0"/>
              <a:cs typeface="Times New Roman" panose="02020603050405020304" pitchFamily="18" charset="0"/>
            </a:endParaRPr>
          </a:p>
          <a:p>
            <a:pPr marL="2457450" lvl="5" indent="-285750"/>
            <a:r>
              <a:rPr lang="en-US" sz="7200" dirty="0">
                <a:latin typeface="Times New Roman" panose="02020603050405020304" pitchFamily="18" charset="0"/>
                <a:cs typeface="Times New Roman" panose="02020603050405020304" pitchFamily="18" charset="0"/>
                <a:sym typeface="+mn-ea"/>
              </a:rPr>
              <a:t>PHP : PHP (recursive acronym for PHP: Hypertext Preprocessor). PHP is a server-side scripting language embedded in HTML in its simplest form.</a:t>
            </a:r>
            <a:endParaRPr lang="en-US" sz="7200" dirty="0">
              <a:latin typeface="Times New Roman" panose="02020603050405020304" pitchFamily="18" charset="0"/>
              <a:cs typeface="Times New Roman" panose="02020603050405020304" pitchFamily="18" charset="0"/>
              <a:sym typeface="+mn-ea"/>
            </a:endParaRPr>
          </a:p>
          <a:p>
            <a:pPr marL="2171700" lvl="5" indent="0">
              <a:buNone/>
            </a:pPr>
            <a:endParaRPr lang="en-US" sz="8000" dirty="0"/>
          </a:p>
          <a:p>
            <a:pPr marL="2171700" lvl="5" indent="0">
              <a:buNone/>
            </a:pPr>
            <a:r>
              <a:rPr lang="en-IN" sz="8000" b="1" u="sng" dirty="0">
                <a:latin typeface="Times New Roman" panose="02020603050405020304" pitchFamily="18" charset="0"/>
                <a:cs typeface="Times New Roman" panose="02020603050405020304" pitchFamily="18" charset="0"/>
                <a:sym typeface="+mn-ea"/>
              </a:rPr>
              <a:t>DATABASE:</a:t>
            </a:r>
            <a:endParaRPr lang="en-IN" sz="8000" b="1" u="sng" dirty="0">
              <a:latin typeface="Times New Roman" panose="02020603050405020304" pitchFamily="18" charset="0"/>
              <a:cs typeface="Times New Roman" panose="02020603050405020304" pitchFamily="18" charset="0"/>
            </a:endParaRPr>
          </a:p>
          <a:p>
            <a:pPr marL="2457450" lvl="5" indent="-285750"/>
            <a:r>
              <a:rPr lang="en-IN" sz="7200" dirty="0">
                <a:latin typeface="Times New Roman" panose="02020603050405020304" pitchFamily="18" charset="0"/>
                <a:cs typeface="Times New Roman" panose="02020603050405020304" pitchFamily="18" charset="0"/>
                <a:sym typeface="+mn-ea"/>
              </a:rPr>
              <a:t>MySQL</a:t>
            </a:r>
            <a:r>
              <a:rPr lang="en-US" altLang="en-IN" sz="7200" dirty="0">
                <a:latin typeface="Times New Roman" panose="02020603050405020304" pitchFamily="18" charset="0"/>
                <a:cs typeface="Times New Roman" panose="02020603050405020304" pitchFamily="18" charset="0"/>
                <a:sym typeface="+mn-ea"/>
              </a:rPr>
              <a:t>:MySQL is a relational database management system. </a:t>
            </a:r>
            <a:r>
              <a:rPr lang="en-IN" sz="7200" dirty="0">
                <a:latin typeface="Times New Roman" panose="02020603050405020304" pitchFamily="18" charset="0"/>
                <a:cs typeface="Times New Roman" panose="02020603050405020304" pitchFamily="18" charset="0"/>
              </a:rPr>
              <a:t>A relational database stores data in separate tables rather than putting all the data in one big storeroom. The database structure is organized into physical files optimized for speed.</a:t>
            </a:r>
            <a:endParaRPr lang="en-IN" sz="7200" dirty="0">
              <a:latin typeface="Times New Roman" panose="02020603050405020304" pitchFamily="18" charset="0"/>
              <a:cs typeface="Times New Roman" panose="02020603050405020304" pitchFamily="18" charset="0"/>
            </a:endParaRPr>
          </a:p>
          <a:p>
            <a:pPr marL="2171700" lvl="5" indent="0">
              <a:buNone/>
            </a:pPr>
            <a:endParaRPr lang="en-IN" sz="7200" dirty="0">
              <a:latin typeface="Times New Roman" panose="02020603050405020304" pitchFamily="18" charset="0"/>
              <a:cs typeface="Times New Roman" panose="02020603050405020304" pitchFamily="18" charset="0"/>
            </a:endParaRPr>
          </a:p>
          <a:p>
            <a:pPr marL="2171700" lvl="5" indent="0">
              <a:buNone/>
            </a:pPr>
            <a:r>
              <a:rPr lang="en-IN" sz="8000" b="1" u="sng" dirty="0">
                <a:sym typeface="+mn-ea"/>
              </a:rPr>
              <a:t>SERVER USED:</a:t>
            </a:r>
            <a:endParaRPr lang="en-IN" sz="8000" b="1" u="sng" dirty="0"/>
          </a:p>
          <a:p>
            <a:pPr lvl="5" indent="-342900"/>
            <a:r>
              <a:rPr lang="en-IN" sz="7200" dirty="0">
                <a:solidFill>
                  <a:srgbClr val="202124"/>
                </a:solidFill>
                <a:latin typeface="Times New Roman" panose="02020603050405020304" pitchFamily="18" charset="0"/>
                <a:cs typeface="Times New Roman" panose="02020603050405020304" pitchFamily="18" charset="0"/>
              </a:rPr>
              <a:t>Apache</a:t>
            </a:r>
            <a:r>
              <a:rPr lang="en-US" altLang="en-IN" sz="7200" dirty="0">
                <a:solidFill>
                  <a:srgbClr val="202124"/>
                </a:solidFill>
                <a:latin typeface="Times New Roman" panose="02020603050405020304" pitchFamily="18" charset="0"/>
                <a:cs typeface="Times New Roman" panose="02020603050405020304" pitchFamily="18" charset="0"/>
              </a:rPr>
              <a:t> : The Apache HTTP Server is a web server software notable for playing a key role in the initial growth of the World Wide Web. </a:t>
            </a:r>
            <a:endParaRPr lang="en-US" altLang="en-IN" sz="7200" dirty="0">
              <a:solidFill>
                <a:srgbClr val="202124"/>
              </a:solidFill>
              <a:latin typeface="Times New Roman" panose="02020603050405020304" pitchFamily="18" charset="0"/>
              <a:cs typeface="Times New Roman" panose="02020603050405020304" pitchFamily="18" charset="0"/>
            </a:endParaRPr>
          </a:p>
          <a:p>
            <a:pPr lvl="5" indent="-342900"/>
            <a:endParaRPr lang="en-US" altLang="en-IN" sz="7200" dirty="0">
              <a:solidFill>
                <a:srgbClr val="202124"/>
              </a:solidFill>
              <a:latin typeface="Times New Roman" panose="02020603050405020304" pitchFamily="18" charset="0"/>
              <a:cs typeface="Times New Roman" panose="02020603050405020304" pitchFamily="18" charset="0"/>
            </a:endParaRPr>
          </a:p>
          <a:p>
            <a:pPr marL="2171700" lvl="5" indent="0">
              <a:buNone/>
            </a:pPr>
            <a:r>
              <a:rPr lang="en-IN" sz="8000" b="1" u="sng" dirty="0">
                <a:sym typeface="+mn-ea"/>
              </a:rPr>
              <a:t>SOFTWARE USED:</a:t>
            </a:r>
            <a:endParaRPr lang="en-IN" sz="8000" b="1" u="sng" dirty="0"/>
          </a:p>
          <a:p>
            <a:pPr marL="2457450" lvl="5" indent="-285750"/>
            <a:r>
              <a:rPr lang="en-IN" sz="7200" dirty="0">
                <a:latin typeface="Times New Roman" panose="02020603050405020304" pitchFamily="18" charset="0"/>
                <a:cs typeface="Times New Roman" panose="02020603050405020304" pitchFamily="18" charset="0"/>
                <a:sym typeface="+mn-ea"/>
              </a:rPr>
              <a:t>VS CODE</a:t>
            </a:r>
            <a:r>
              <a:rPr lang="en-US" altLang="en-IN" sz="7200" dirty="0">
                <a:latin typeface="Times New Roman" panose="02020603050405020304" pitchFamily="18" charset="0"/>
                <a:cs typeface="Times New Roman" panose="02020603050405020304" pitchFamily="18" charset="0"/>
                <a:sym typeface="+mn-ea"/>
              </a:rPr>
              <a:t> : Visual Studio Code combines the simplicity of a source code editor with powerful developer tooling, like IntelliSense code completion and debugging.</a:t>
            </a:r>
            <a:endParaRPr lang="en-US" altLang="en-IN" sz="7200" dirty="0">
              <a:latin typeface="Times New Roman" panose="02020603050405020304" pitchFamily="18" charset="0"/>
              <a:cs typeface="Times New Roman" panose="02020603050405020304" pitchFamily="18" charset="0"/>
              <a:sym typeface="+mn-ea"/>
            </a:endParaRPr>
          </a:p>
          <a:p>
            <a:pPr marL="0" indent="0">
              <a:buNone/>
            </a:pPr>
            <a:endParaRPr lang="en-IN" sz="8000" dirty="0"/>
          </a:p>
          <a:p>
            <a:pPr marL="0" indent="0">
              <a:buNone/>
            </a:pPr>
            <a:endParaRPr lang="en-IN" sz="8000" dirty="0"/>
          </a:p>
          <a:p>
            <a:pPr marL="0" indent="0">
              <a:buNone/>
            </a:pP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0" y="203835"/>
            <a:ext cx="8301355" cy="1143000"/>
          </a:xfrm>
        </p:spPr>
        <p:txBody>
          <a:bodyPr/>
          <a:lstStyle/>
          <a:p>
            <a:pPr algn="ctr"/>
            <a:r>
              <a:rPr lang="en-US" b="1" u="sng" dirty="0">
                <a:solidFill>
                  <a:schemeClr val="bg2">
                    <a:lumMod val="50000"/>
                  </a:schemeClr>
                </a:solidFill>
              </a:rPr>
              <a:t>DESCRIPTION OF MODULES</a:t>
            </a:r>
            <a:endParaRPr lang="en-US" b="1" u="sng" dirty="0">
              <a:solidFill>
                <a:schemeClr val="bg2">
                  <a:lumMod val="50000"/>
                </a:schemeClr>
              </a:solidFill>
            </a:endParaRPr>
          </a:p>
        </p:txBody>
      </p:sp>
      <p:sp>
        <p:nvSpPr>
          <p:cNvPr id="3" name="Content Placeholder 2"/>
          <p:cNvSpPr>
            <a:spLocks noGrp="1"/>
          </p:cNvSpPr>
          <p:nvPr>
            <p:ph sz="half" idx="1"/>
          </p:nvPr>
        </p:nvSpPr>
        <p:spPr>
          <a:xfrm>
            <a:off x="264160" y="1891665"/>
            <a:ext cx="2796540" cy="4526280"/>
          </a:xfrm>
        </p:spPr>
        <p:txBody>
          <a:bodyPr/>
          <a:lstStyle/>
          <a:p>
            <a:pPr marL="0" indent="0">
              <a:buNone/>
            </a:pPr>
            <a:r>
              <a:rPr lang="en-US" sz="2000" b="1" u="sng" dirty="0"/>
              <a:t>Without Registration:</a:t>
            </a:r>
            <a:endParaRPr lang="en-US" sz="2000" b="1" u="sng" dirty="0"/>
          </a:p>
          <a:p>
            <a:pPr marL="0" indent="0">
              <a:buNone/>
            </a:pPr>
            <a:r>
              <a:rPr lang="en-US" sz="2000" b="1" u="sng" dirty="0">
                <a:ln>
                  <a:noFill/>
                </a:ln>
                <a:solidFill>
                  <a:schemeClr val="accent1">
                    <a:lumMod val="50000"/>
                  </a:schemeClr>
                </a:solidFill>
              </a:rPr>
              <a:t>Home:</a:t>
            </a:r>
            <a:r>
              <a:rPr lang="en-US" sz="2000" b="1" u="sng" dirty="0">
                <a:ln>
                  <a:noFill/>
                </a:ln>
                <a:solidFill>
                  <a:schemeClr val="accent1">
                    <a:lumMod val="50000"/>
                  </a:schemeClr>
                </a:solidFill>
                <a:effectLst/>
                <a:latin typeface="Times New Roman" panose="02020603050405020304" pitchFamily="18" charset="0"/>
                <a:ea typeface="Calibri" panose="020F0502020204030204" charset="0"/>
              </a:rPr>
              <a:t>– </a:t>
            </a:r>
            <a:endParaRPr lang="en-US" sz="2000" b="1" u="sng" dirty="0">
              <a:ln>
                <a:noFill/>
              </a:ln>
              <a:solidFill>
                <a:schemeClr val="accent1">
                  <a:lumMod val="50000"/>
                </a:schemeClr>
              </a:solidFill>
              <a:effectLst/>
              <a:latin typeface="Times New Roman" panose="02020603050405020304" pitchFamily="18" charset="0"/>
              <a:ea typeface="Calibri" panose="020F0502020204030204" charset="0"/>
            </a:endParaRPr>
          </a:p>
          <a:p>
            <a:pPr marL="0" indent="0">
              <a:buNone/>
            </a:pPr>
            <a:r>
              <a:rPr lang="en-US" sz="2000" dirty="0">
                <a:effectLst/>
                <a:latin typeface="Times New Roman" panose="02020603050405020304" pitchFamily="18" charset="0"/>
                <a:ea typeface="Calibri" panose="020F0502020204030204" charset="0"/>
              </a:rPr>
              <a:t>This module contains all the links of the application such as </a:t>
            </a:r>
            <a:r>
              <a:rPr lang="en-US" sz="2000" b="1" dirty="0">
                <a:effectLst/>
                <a:latin typeface="Times New Roman" panose="02020603050405020304" pitchFamily="18" charset="0"/>
                <a:ea typeface="Calibri" panose="020F0502020204030204" charset="0"/>
              </a:rPr>
              <a:t>Home</a:t>
            </a:r>
            <a:r>
              <a:rPr lang="en-US" sz="2000" dirty="0">
                <a:effectLst/>
                <a:latin typeface="Times New Roman" panose="02020603050405020304" pitchFamily="18" charset="0"/>
                <a:ea typeface="Calibri" panose="020F0502020204030204" charset="0"/>
              </a:rPr>
              <a:t>, </a:t>
            </a:r>
            <a:r>
              <a:rPr lang="en-US" sz="2000" b="1" dirty="0">
                <a:effectLst/>
                <a:latin typeface="Times New Roman" panose="02020603050405020304" pitchFamily="18" charset="0"/>
                <a:ea typeface="Calibri" panose="020F0502020204030204" charset="0"/>
              </a:rPr>
              <a:t>Login, Sign Up</a:t>
            </a:r>
            <a:endParaRPr lang="en-US" sz="2000" b="1" dirty="0">
              <a:effectLst/>
              <a:latin typeface="Times New Roman" panose="02020603050405020304" pitchFamily="18" charset="0"/>
              <a:ea typeface="Calibri" panose="020F0502020204030204" charset="0"/>
            </a:endParaRPr>
          </a:p>
          <a:p>
            <a:pPr marL="0" indent="0">
              <a:buNone/>
            </a:pPr>
            <a:r>
              <a:rPr lang="en-US" sz="2000" b="1" dirty="0">
                <a:effectLst/>
                <a:latin typeface="Times New Roman" panose="02020603050405020304" pitchFamily="18" charset="0"/>
                <a:ea typeface="Calibri" panose="020F0502020204030204" charset="0"/>
              </a:rPr>
              <a:t>and About page</a:t>
            </a:r>
            <a:endParaRPr lang="en-US" sz="2000" b="1" dirty="0">
              <a:effectLst/>
              <a:latin typeface="Times New Roman" panose="02020603050405020304" pitchFamily="18" charset="0"/>
              <a:ea typeface="Calibri" panose="020F0502020204030204" charset="0"/>
            </a:endParaRPr>
          </a:p>
          <a:p>
            <a:pPr marL="0" indent="0">
              <a:buNone/>
            </a:pPr>
            <a:endParaRPr lang="en-US" sz="2000" u="sng" dirty="0"/>
          </a:p>
          <a:p>
            <a:pPr marL="0" indent="0">
              <a:buNone/>
            </a:pPr>
            <a:endParaRPr lang="en-IN" dirty="0"/>
          </a:p>
          <a:p>
            <a:pPr marL="0" indent="0">
              <a:buNone/>
            </a:pPr>
            <a:endParaRPr lang="en-IN" dirty="0"/>
          </a:p>
        </p:txBody>
      </p:sp>
      <p:pic>
        <p:nvPicPr>
          <p:cNvPr id="9" name="Picture 9" descr="Screenshot 2023-05-12 103048"/>
          <p:cNvPicPr>
            <a:picLocks noChangeAspect="1"/>
          </p:cNvPicPr>
          <p:nvPr>
            <p:ph sz="half" idx="2"/>
          </p:nvPr>
        </p:nvPicPr>
        <p:blipFill>
          <a:blip r:embed="rId1"/>
          <a:stretch>
            <a:fillRect/>
          </a:stretch>
        </p:blipFill>
        <p:spPr>
          <a:xfrm>
            <a:off x="3750945" y="1891665"/>
            <a:ext cx="7004685" cy="4324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11860</Words>
  <Application>WPS Presentation</Application>
  <PresentationFormat>Widescreen</PresentationFormat>
  <Paragraphs>361</Paragraphs>
  <Slides>70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70</vt:i4>
      </vt:variant>
    </vt:vector>
  </HeadingPairs>
  <TitlesOfParts>
    <vt:vector size="81" baseType="lpstr">
      <vt:lpstr>Arial</vt:lpstr>
      <vt:lpstr>SimSun</vt:lpstr>
      <vt:lpstr>Wingdings</vt:lpstr>
      <vt:lpstr>Arial Black</vt:lpstr>
      <vt:lpstr>Times New Roman</vt:lpstr>
      <vt:lpstr>Calibri</vt:lpstr>
      <vt:lpstr>Microsoft YaHei</vt:lpstr>
      <vt:lpstr>Arial Unicode MS</vt:lpstr>
      <vt:lpstr>Mangal</vt:lpstr>
      <vt:lpstr>Segoe Print</vt:lpstr>
      <vt:lpstr>Default Design</vt:lpstr>
      <vt:lpstr>STUDENT RECORD SYSTEM</vt:lpstr>
      <vt:lpstr>                                                                                          	            POWER POINT PRESENTATION ON                               STUDENT RECORD SYSTEM Website using PHP MYSQL     MAJOR PROJECT SUBMITTED IN PARTIAL FULFILLMENT OF THE REQUIREMENTS                                                   	FOR THE DEGREE OF                                      BACHELOR OF COMPUTER APPLICATION                                            </vt:lpstr>
      <vt:lpstr>PowerPoint 演示文稿</vt:lpstr>
      <vt:lpstr>CONTENTS</vt:lpstr>
      <vt:lpstr>INTRODUCTION</vt:lpstr>
      <vt:lpstr>OBJECTIVES</vt:lpstr>
      <vt:lpstr>TECHNOLOGY USED</vt:lpstr>
      <vt:lpstr>TECHNOLOGY USED</vt:lpstr>
      <vt:lpstr>DESCRIPTION OF MODULES</vt:lpstr>
      <vt:lpstr>About page:-</vt:lpstr>
      <vt:lpstr>Admin Signup Page</vt:lpstr>
      <vt:lpstr>Admin Signup Page</vt:lpstr>
      <vt:lpstr>Admin Signin Page:</vt:lpstr>
      <vt:lpstr>Admin Signin Page:</vt:lpstr>
      <vt:lpstr>Student Signup Page</vt:lpstr>
      <vt:lpstr>Student Signup Page</vt:lpstr>
      <vt:lpstr>Student Signin Page:</vt:lpstr>
      <vt:lpstr>Student Signin Page:</vt:lpstr>
      <vt:lpstr>Forget Password</vt:lpstr>
      <vt:lpstr>Admin Dashboard</vt:lpstr>
      <vt:lpstr>Dashboard:</vt:lpstr>
      <vt:lpstr>Dashboard:</vt:lpstr>
      <vt:lpstr>Admin Dashboard (Student Panel): </vt:lpstr>
      <vt:lpstr>Student List:</vt:lpstr>
      <vt:lpstr>Edit student details:  Source code</vt:lpstr>
      <vt:lpstr>Edit student details:</vt:lpstr>
      <vt:lpstr>Delete student: Source code</vt:lpstr>
      <vt:lpstr>Delete student:</vt:lpstr>
      <vt:lpstr>Admin Dashboard (Student Panel)</vt:lpstr>
      <vt:lpstr>Add Student : </vt:lpstr>
      <vt:lpstr>Admin Dashboard (Subject Panel)</vt:lpstr>
      <vt:lpstr>List of subject</vt:lpstr>
      <vt:lpstr>Edit subject: Source code</vt:lpstr>
      <vt:lpstr>Edit subject:</vt:lpstr>
      <vt:lpstr>Delete subject: Source code</vt:lpstr>
      <vt:lpstr>Delete subject: </vt:lpstr>
      <vt:lpstr>Admin Dashboard(Subject Panel)</vt:lpstr>
      <vt:lpstr>Add new subject</vt:lpstr>
      <vt:lpstr>Admin Dashboard(Result Panel)</vt:lpstr>
      <vt:lpstr>Result List</vt:lpstr>
      <vt:lpstr>Edit Result : Source code</vt:lpstr>
      <vt:lpstr>Edit Result</vt:lpstr>
      <vt:lpstr>Admin Dashboard(Result Panel)</vt:lpstr>
      <vt:lpstr>Add Result :</vt:lpstr>
      <vt:lpstr>Admin Dashboard(Notice Board)</vt:lpstr>
      <vt:lpstr>Notice Board :</vt:lpstr>
      <vt:lpstr>Student Dashboard</vt:lpstr>
      <vt:lpstr>Student Dashboard (Dashboard)</vt:lpstr>
      <vt:lpstr>Student Dashboard(Profile)</vt:lpstr>
      <vt:lpstr>Profile :</vt:lpstr>
      <vt:lpstr>Edit Profile : Source code</vt:lpstr>
      <vt:lpstr>Edit Profile</vt:lpstr>
      <vt:lpstr>Student Dashboard(Result)</vt:lpstr>
      <vt:lpstr>Result :</vt:lpstr>
      <vt:lpstr>View Result : Source code</vt:lpstr>
      <vt:lpstr>View result</vt:lpstr>
      <vt:lpstr>DataBase</vt:lpstr>
      <vt:lpstr>Table name : adminvalidation</vt:lpstr>
      <vt:lpstr>Table name : studentvalidation</vt:lpstr>
      <vt:lpstr>Table name : student</vt:lpstr>
      <vt:lpstr>Table name : subject_table</vt:lpstr>
      <vt:lpstr>Table name : enrollment</vt:lpstr>
      <vt:lpstr>Table name : notice_board</vt:lpstr>
      <vt:lpstr>Data Flow Diagram(DFD):</vt:lpstr>
      <vt:lpstr>DFD Level 1 Diagram:</vt:lpstr>
      <vt:lpstr>DFD Level 2 Diagram:</vt:lpstr>
      <vt:lpstr>E.R. DIAGRAM</vt:lpstr>
      <vt:lpstr>FUTURE SCOPE</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91743</cp:lastModifiedBy>
  <cp:revision>32</cp:revision>
  <dcterms:created xsi:type="dcterms:W3CDTF">2023-05-19T08:05:00Z</dcterms:created>
  <dcterms:modified xsi:type="dcterms:W3CDTF">2023-05-26T08:45:26Z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9732A3D4694949F58A44C97FD99D68B8</vt:lpwstr>
  </property>
  <property fmtid="{D5CDD505-2E9C-101B-9397-08002B2CF9AE}" pid="3" name="KSOProductBuildVer">
    <vt:lpwstr>1033-11.2.0.11537</vt:lpwstr>
  </property>
</Properties>
</file>